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B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9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A_0.xml" ContentType="application/vnd.ms-powerpoint.comments+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handoutMasterIdLst>
    <p:handoutMasterId r:id="rId12"/>
  </p:handoutMasterIdLst>
  <p:sldIdLst>
    <p:sldId id="259" r:id="rId2"/>
    <p:sldId id="257" r:id="rId3"/>
    <p:sldId id="260" r:id="rId4"/>
    <p:sldId id="267" r:id="rId5"/>
    <p:sldId id="261" r:id="rId6"/>
    <p:sldId id="265" r:id="rId7"/>
    <p:sldId id="268" r:id="rId8"/>
    <p:sldId id="266"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1B9745-08CC-7FE4-A876-B377FCC271F2}" name="JESSICA HARMER" initials="JH" userId="S::103060612@student.swin.edu.au::3e5e2959-4bfd-4873-9334-2c47346cc378" providerId="AD"/>
  <p188:author id="{EE655196-3421-98AD-4088-77536C122486}" name="Bi Wan low" initials="BWl" userId="ae1d514d6db8486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8" autoAdjust="0"/>
    <p:restoredTop sz="75721" autoAdjust="0"/>
  </p:normalViewPr>
  <p:slideViewPr>
    <p:cSldViewPr>
      <p:cViewPr varScale="1">
        <p:scale>
          <a:sx n="62" d="100"/>
          <a:sy n="62" d="100"/>
        </p:scale>
        <p:origin x="1469"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7D0D6900-02E3-4C63-8D01-8E8585D0ACC2}" authorId="{EE655196-3421-98AD-4088-77536C122486}" created="2023-08-13T00:54:04.418">
    <ac:deMkLst xmlns:ac="http://schemas.microsoft.com/office/drawing/2013/main/command">
      <pc:docMk xmlns:pc="http://schemas.microsoft.com/office/powerpoint/2013/main/command"/>
      <pc:sldMk xmlns:pc="http://schemas.microsoft.com/office/powerpoint/2013/main/command" cId="0" sldId="257"/>
      <ac:picMk id="5" creationId="{BC5D7BAD-AB6D-5F46-F014-7A56AB76F5B5}"/>
    </ac:deMkLst>
    <p188:txBody>
      <a:bodyPr/>
      <a:lstStyle/>
      <a:p>
        <a:r>
          <a:rPr lang="en-AU"/>
          <a:t>https://kotaku.com/this-cozy-games-puzzles-are-deliciously-dark-1848146211</a:t>
        </a:r>
      </a:p>
    </p188:txBody>
  </p188:cm>
  <p188:cm id="{12FCA710-1D64-479B-B3A8-56B9AEB3E1CC}" authorId="{EE655196-3421-98AD-4088-77536C122486}" created="2023-08-13T01:01:50.473">
    <ac:deMkLst xmlns:ac="http://schemas.microsoft.com/office/drawing/2013/main/command">
      <pc:docMk xmlns:pc="http://schemas.microsoft.com/office/powerpoint/2013/main/command"/>
      <pc:sldMk xmlns:pc="http://schemas.microsoft.com/office/powerpoint/2013/main/command" cId="0" sldId="257"/>
      <ac:picMk id="7" creationId="{80289FC4-CD0E-0777-1C57-1FA91C9EFF3B}"/>
    </ac:deMkLst>
    <p188:txBody>
      <a:bodyPr/>
      <a:lstStyle/>
      <a:p>
        <a:r>
          <a:rPr lang="en-AU"/>
          <a:t>https://store.steampowered.com/app/1004610/Roombo_First_Blood/</a:t>
        </a:r>
      </a:p>
    </p188:txBody>
  </p188:cm>
  <p188:cm id="{80F73CCA-E88F-487B-9395-B4E9F834CB5F}" authorId="{EE655196-3421-98AD-4088-77536C122486}" created="2023-08-13T08:48:46.486">
    <ac:deMkLst xmlns:ac="http://schemas.microsoft.com/office/drawing/2013/main/command">
      <pc:docMk xmlns:pc="http://schemas.microsoft.com/office/powerpoint/2013/main/command"/>
      <pc:sldMk xmlns:pc="http://schemas.microsoft.com/office/powerpoint/2013/main/command" cId="0" sldId="257"/>
      <ac:picMk id="6" creationId="{85D9D51D-BE80-FAE5-E094-2CADB7F7A2AF}"/>
    </ac:deMkLst>
    <p188:txBody>
      <a:bodyPr/>
      <a:lstStyle/>
      <a:p>
        <a:r>
          <a:rPr lang="en-AU"/>
          <a:t>https://www.rockpapershotgun.com/remember-how-good-ghost-trick-phantom-detective-was</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B1649958-D976-4B34-8EC7-FB9EDFA5E1AC}" authorId="{531B9745-08CC-7FE4-A876-B377FCC271F2}" created="2023-08-14T00:18:45.413">
    <ac:deMkLst xmlns:ac="http://schemas.microsoft.com/office/drawing/2013/main/command">
      <pc:docMk xmlns:pc="http://schemas.microsoft.com/office/powerpoint/2013/main/command"/>
      <pc:sldMk xmlns:pc="http://schemas.microsoft.com/office/powerpoint/2013/main/command" cId="0" sldId="265"/>
      <ac:picMk id="2" creationId="{9168EFD2-3BFB-0955-40A1-D3D9B0E5CEB5}"/>
    </ac:deMkLst>
    <p188:txBody>
      <a:bodyPr/>
      <a:lstStyle/>
      <a:p>
        <a:r>
          <a:rPr lang="en-AU"/>
          <a:t>https://www.google.com/url?sa=i&amp;url=https%3A%2F%2Fcircuits.puzzlebaron.com%2F&amp;psig=AOvVaw2Wr6mVRbooMA12mNAsOJ8j&amp;ust=1692058685996000&amp;source=images&amp;cd=vfe&amp;opi=89978449&amp;ved=0CBIQjhxqFwoTCKibo_nv2oADFQAAAAAdAAAAABAE</a:t>
        </a:r>
      </a:p>
    </p188:txBody>
  </p188:cm>
  <p188:cm id="{8A0E91E5-69D9-47AC-B566-5ECFA10D5F4B}" authorId="{531B9745-08CC-7FE4-A876-B377FCC271F2}" created="2023-08-14T00:19:43.938">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thegamer.com%2Fthe-pedestrian-alleyway-level-guide-walkthrough%2F&amp;psig=AOvVaw2Wr6mVRbooMA12mNAsOJ8j&amp;ust=1692058685996000&amp;source=images&amp;cd=vfe&amp;opi=89978449&amp;ved=0CBIQjhxqFwoTCKibo_nv2oADFQAAAAAdAAAAABAJ</a:t>
        </a:r>
      </a:p>
    </p188:txBody>
  </p188:cm>
  <p188:cm id="{95E2CB7B-A4FE-449A-8AE9-5F30FB76986B}" authorId="{531B9745-08CC-7FE4-A876-B377FCC271F2}" created="2023-08-14T00:20:46.623">
    <ac:deMkLst xmlns:ac="http://schemas.microsoft.com/office/drawing/2013/main/command">
      <pc:docMk xmlns:pc="http://schemas.microsoft.com/office/powerpoint/2013/main/command"/>
      <pc:sldMk xmlns:pc="http://schemas.microsoft.com/office/powerpoint/2013/main/command" cId="0" sldId="265"/>
      <ac:picMk id="5" creationId="{64DC4A2A-8B42-5452-59D3-1F5AA7004434}"/>
    </ac:deMkLst>
    <p188:txBody>
      <a:bodyPr/>
      <a:lstStyle/>
      <a:p>
        <a:r>
          <a:rPr lang="en-AU"/>
          <a:t>https://www.google.com/url?sa=i&amp;url=https%3A%2F%2Fwww.achrnews.com%2Farticles%2F144016-troubleshooting-puzzle-a-chilly-house&amp;psig=AOvVaw06ZYmmS0ViuWOgtyUFfHwp&amp;ust=1692058794317000&amp;source=images&amp;cd=vfe&amp;opi=89978449&amp;ved=0CBIQjhxqFwoTCKCS-qzw2oADFQAAAAAdAAAAABAE</a:t>
        </a:r>
      </a:p>
    </p188:txBody>
  </p188:cm>
  <p188:cm id="{1E6CF703-06EC-4FB3-B643-11FCED357A1E}" authorId="{531B9745-08CC-7FE4-A876-B377FCC271F2}" created="2023-08-14T00:21:50.203">
    <ac:deMkLst xmlns:ac="http://schemas.microsoft.com/office/drawing/2013/main/command">
      <pc:docMk xmlns:pc="http://schemas.microsoft.com/office/powerpoint/2013/main/command"/>
      <pc:sldMk xmlns:pc="http://schemas.microsoft.com/office/powerpoint/2013/main/command" cId="0" sldId="265"/>
      <ac:picMk id="6" creationId="{12C6357F-B237-9CFC-29A8-320104A4C930}"/>
    </ac:deMkLst>
    <p188:txBody>
      <a:bodyPr/>
      <a:lstStyle/>
      <a:p>
        <a:r>
          <a:rPr lang="en-AU"/>
          <a:t>https://www.google.com/url?sa=i&amp;url=https%3A%2F%2Fen.wikipedia.org%2Fwiki%2FTelephone_switchboard&amp;psig=AOvVaw2uZcShBRGPSddj-zX1EoiV&amp;ust=1692058864090000&amp;source=images&amp;cd=vfe&amp;opi=89978449&amp;ved=0CBIQjhxqFwoTCLDglM7w2oADFQAAAAAdAAAAABAE</a:t>
        </a:r>
      </a:p>
    </p188:txBody>
  </p188:cm>
  <p188:cm id="{172A9170-EB9A-4320-B63F-3802DB45B982}" authorId="{531B9745-08CC-7FE4-A876-B377FCC271F2}" created="2023-08-14T00:23:19.652">
    <ac:deMkLst xmlns:ac="http://schemas.microsoft.com/office/drawing/2013/main/command">
      <pc:docMk xmlns:pc="http://schemas.microsoft.com/office/powerpoint/2013/main/command"/>
      <pc:sldMk xmlns:pc="http://schemas.microsoft.com/office/powerpoint/2013/main/command" cId="0" sldId="265"/>
      <ac:picMk id="4" creationId="{7D72999F-EC95-8C39-8C34-773FD993900A}"/>
    </ac:deMkLst>
    <p188:txBody>
      <a:bodyPr/>
      <a:lstStyle/>
      <a:p>
        <a:r>
          <a:rPr lang="en-AU"/>
          <a:t>https://www.google.com/url?sa=i&amp;url=https%3A%2F%2Fwww.alamy.com%2Fsmart-house-infographics-isometric-layout-with-full-control-household-appliances-energy-management-smart-door-locks-vector-illustration-image406797255.html&amp;psig=AOvVaw2x2ZeKXwABwkE3cnfVWZ4k&amp;ust=1692058925765000&amp;source=images&amp;cd=vfe&amp;opi=89978449&amp;ved=0CBIQjhxqFwoTCJCCz-vw2oADFQAAAAAdAAAAABAE</a:t>
        </a:r>
      </a:p>
    </p188:txBody>
  </p188:cm>
  <p188:cm id="{D68C2CBD-AC41-4F6F-8540-57275766B974}" authorId="{531B9745-08CC-7FE4-A876-B377FCC271F2}" created="2023-08-14T00:23:54.313">
    <ac:deMkLst xmlns:ac="http://schemas.microsoft.com/office/drawing/2013/main/command">
      <pc:docMk xmlns:pc="http://schemas.microsoft.com/office/powerpoint/2013/main/command"/>
      <pc:sldMk xmlns:pc="http://schemas.microsoft.com/office/powerpoint/2013/main/command" cId="0" sldId="265"/>
      <ac:picMk id="8" creationId="{6D6CD92C-3CA7-395D-DA3E-BFDDC988E768}"/>
    </ac:deMkLst>
    <p188:txBody>
      <a:bodyPr/>
      <a:lstStyle/>
      <a:p>
        <a:r>
          <a:rPr lang="en-AU"/>
          <a:t>https://www.google.com/url?sa=i&amp;url=https%3A%2F%2Fwww.vecteezy.com%2Fvector-art%2F7451735-trendy-isometric-icon-of-home-management&amp;psig=AOvVaw2x2ZeKXwABwkE3cnfVWZ4k&amp;ust=1692058925765000&amp;source=images&amp;cd=vfe&amp;opi=89978449&amp;ved=0CBIQjhxqFwoTCJCCz-vw2oADFQAAAAAdAAAAABAJ</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F337DC67-5A30-4535-AFC9-92A0FBA6E30B}" authorId="{531B9745-08CC-7FE4-A876-B377FCC271F2}" created="2023-08-14T00:12:25.036">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archdaily.com%2F908468%2Fhow-to-design-smart-homes-8-tips-for-incorporating-domotics-into-architecture&amp;psig=AOvVaw0tD8xajTuSgvFoZjxeCcUl&amp;ust=1692058295274000&amp;source=images&amp;cd=vfe&amp;opi=89978449&amp;ved=0CBIQjhxqFwoTCIiZgL_u2oADFQAAAAAdAAAAABAE</a:t>
        </a:r>
      </a:p>
    </p188:txBody>
  </p188:cm>
  <p188:cm id="{8497AB11-627B-44D3-84AA-F45FB08D858B}" authorId="{531B9745-08CC-7FE4-A876-B377FCC271F2}" created="2023-08-14T00:13:04.847">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https://www.google.com/url?sa=i&amp;url=https%3A%2F%2Fwww.kemper-apps.com%2FSmart-Home-Design%2F&amp;psig=AOvVaw0tD8xajTuSgvFoZjxeCcUl&amp;ust=1692058295274000&amp;source=images&amp;cd=vfe&amp;opi=89978449&amp;ved=0CBIQjhxqFwoTCIiZgL_u2oADFQAAAAAdAAAAABAJ</a:t>
        </a:r>
      </a:p>
    </p188:txBody>
  </p188:cm>
  <p188:cm id="{CB5AC25E-537B-4A23-9C84-8C27F67E3C29}" authorId="{531B9745-08CC-7FE4-A876-B377FCC271F2}" created="2023-08-14T00:13:48.884">
    <ac:deMkLst xmlns:ac="http://schemas.microsoft.com/office/drawing/2013/main/command">
      <pc:docMk xmlns:pc="http://schemas.microsoft.com/office/powerpoint/2013/main/command"/>
      <pc:sldMk xmlns:pc="http://schemas.microsoft.com/office/powerpoint/2013/main/command" cId="0" sldId="266"/>
      <ac:picMk id="3" creationId="{45556901-DFFE-007D-EEEE-12C33F693D1C}"/>
    </ac:deMkLst>
    <p188:txBody>
      <a:bodyPr/>
      <a:lstStyle/>
      <a:p>
        <a:r>
          <a:rPr lang="en-AU"/>
          <a:t>https://www.google.com/url?sa=i&amp;url=https%3A%2F%2Fwww.techtarget.com%2Fiotagenda%2Fdefinition%2Fsmart-home-or-building&amp;psig=AOvVaw0tD8xajTuSgvFoZjxeCcUl&amp;ust=1692058295274000&amp;source=images&amp;cd=vfe&amp;opi=89978449&amp;ved=0CBIQjhxqFwoTCIiZgL_u2oADFQAAAAAdAAAAABAP</a:t>
        </a:r>
      </a:p>
    </p188:txBody>
  </p188:cm>
  <p188:cm id="{CCE5A58E-B183-4664-823B-0B857D1FDA03}" authorId="{531B9745-08CC-7FE4-A876-B377FCC271F2}" created="2023-08-14T00:15:48.265">
    <ac:deMkLst xmlns:ac="http://schemas.microsoft.com/office/drawing/2013/main/command">
      <pc:docMk xmlns:pc="http://schemas.microsoft.com/office/powerpoint/2013/main/command"/>
      <pc:sldMk xmlns:pc="http://schemas.microsoft.com/office/powerpoint/2013/main/command" cId="0" sldId="266"/>
      <ac:picMk id="2" creationId="{7D07C688-0857-2EC3-6A6D-FE80A478C0EA}"/>
    </ac:deMkLst>
    <p188:txBody>
      <a:bodyPr/>
      <a:lstStyle/>
      <a:p>
        <a:r>
          <a:rPr lang="en-AU"/>
          <a:t>https://www.google.com/url?sa=i&amp;url=https%3A%2F%2Fwww.pinterest.com%2Fpin%2F48343395974855689%2F&amp;psig=AOvVaw2DE4pSgjECzpbJYNYGM41I&amp;ust=1692058485471000&amp;source=images&amp;cd=vfe&amp;opi=89978449&amp;ved=0CBIQjhxqFwoTCLCM25nv2oADFQAAAAAdAAAAABAE</a:t>
        </a:r>
      </a:p>
    </p188:txBody>
  </p188:cm>
  <p188:cm id="{2C2BCEBC-0794-433F-8A56-B7020A48FB54}" authorId="{531B9745-08CC-7FE4-A876-B377FCC271F2}" created="2023-08-14T00:16:50.615">
    <ac:deMkLst xmlns:ac="http://schemas.microsoft.com/office/drawing/2013/main/command">
      <pc:docMk xmlns:pc="http://schemas.microsoft.com/office/powerpoint/2013/main/command"/>
      <pc:sldMk xmlns:pc="http://schemas.microsoft.com/office/powerpoint/2013/main/command" cId="0" sldId="266"/>
      <ac:picMk id="7" creationId="{46C32D2C-38D6-FDB2-9A99-9EBF12C11EF1}"/>
    </ac:deMkLst>
    <p188:txBody>
      <a:bodyPr/>
      <a:lstStyle/>
      <a:p>
        <a:r>
          <a:rPr lang="en-AU"/>
          <a:t>https://www.google.com/url?sa=i&amp;url=https%3A%2F%2Fwww.popsci.com%2Fgear%2Fbest-smart-home-devices%2F&amp;psig=AOvVaw00_7UKmU0yoIwNxJ5GQTAz&amp;ust=1692058559747000&amp;source=images&amp;cd=vfe&amp;opi=89978449&amp;ved=0CBIQjhxqFwoTCKDDlr3v2oADFQAAAAAdAAAAABAE</a:t>
        </a:r>
      </a:p>
    </p188:txBody>
  </p188:cm>
  <p188:cm id="{8DDB868C-A875-4304-9AF5-CDBC227AC108}" authorId="{531B9745-08CC-7FE4-A876-B377FCC271F2}" created="2023-08-14T00:17:45.221">
    <ac:deMkLst xmlns:ac="http://schemas.microsoft.com/office/drawing/2013/main/command">
      <pc:docMk xmlns:pc="http://schemas.microsoft.com/office/powerpoint/2013/main/command"/>
      <pc:sldMk xmlns:pc="http://schemas.microsoft.com/office/powerpoint/2013/main/command" cId="0" sldId="266"/>
      <ac:picMk id="8" creationId="{5015DFA7-2EA3-FD30-A47B-6B88921A81C9}"/>
    </ac:deMkLst>
    <p188:txBody>
      <a:bodyPr/>
      <a:lstStyle/>
      <a:p>
        <a:r>
          <a:rPr lang="en-AU"/>
          <a:t>https://www.google.com/url?sa=i&amp;url=https%3A%2F%2Fdribbble.com%2Fshots%2F6579115-Smart-home-device-interface&amp;psig=AOvVaw1zkRFcPNpLtgIGD5Oxh7bi&amp;ust=1692058626093000&amp;source=images&amp;cd=vfe&amp;opi=89978449&amp;ved=0CBIQjhxqFwoTCKjd5Nzv2oADFQAAAAAdAAAAABAE</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BEF03323-3BD7-4DD3-9566-D77EED81207B}" authorId="{531B9745-08CC-7FE4-A876-B377FCC271F2}" created="2023-08-13T23:59:30.569">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https://www.google.com/url?sa=i&amp;url=https%3A%2F%2Fwww.alamy.com%2Fstock-photo%2Fisometric-house.html&amp;psig=AOvVaw2lhN-qVTqv16HuqwrndXXn&amp;ust=1692057284478000&amp;source=images&amp;cd=vfe&amp;opi=89978449&amp;ved=0CBIQjhxqFwoTCOiSld3q2oADFQAAAAAdAAAAABAE</a:t>
        </a:r>
      </a:p>
    </p188:txBody>
  </p188:cm>
  <p188:cm id="{1F127912-BEBE-46EE-8F57-ECD179AE1453}" authorId="{531B9745-08CC-7FE4-A876-B377FCC271F2}" created="2023-08-13T23:59:38.883">
    <ac:deMkLst xmlns:ac="http://schemas.microsoft.com/office/drawing/2013/main/command">
      <pc:docMk xmlns:pc="http://schemas.microsoft.com/office/powerpoint/2013/main/command"/>
      <pc:sldMk xmlns:pc="http://schemas.microsoft.com/office/powerpoint/2013/main/command" cId="0" sldId="267"/>
      <ac:picMk id="4" creationId="{4FCBCFB8-0110-82EB-2C26-F9371DEC7AF7}"/>
    </ac:deMkLst>
    <p188:txBody>
      <a:bodyPr/>
      <a:lstStyle/>
      <a:p>
        <a:r>
          <a:rPr lang="en-AU"/>
          <a:t>https://www.google.com/url?sa=i&amp;url=https%3A%2F%2Fwww.coolmathgames.com%2F0-circuit&amp;psig=AOvVaw3CCjGuw3lz7MzYYVl8af0y&amp;ust=1692057490159000&amp;source=images&amp;cd=vfe&amp;opi=89978449&amp;ved=0CBIQjhxqFwoTCKCykL_r2oADFQAAAAAdAAAAABAE</a:t>
        </a:r>
      </a:p>
    </p188:txBody>
  </p188:cm>
  <p188:cm id="{93378897-9F66-4BD4-8F2C-252617340B4F}" authorId="{531B9745-08CC-7FE4-A876-B377FCC271F2}" created="2023-08-14T00:01:25.110">
    <ac:deMkLst xmlns:ac="http://schemas.microsoft.com/office/drawing/2013/main/command">
      <pc:docMk xmlns:pc="http://schemas.microsoft.com/office/powerpoint/2013/main/command"/>
      <pc:sldMk xmlns:pc="http://schemas.microsoft.com/office/powerpoint/2013/main/command" cId="0" sldId="267"/>
      <ac:picMk id="5" creationId="{E4B16E67-A294-8C8D-D312-70F92D8DB0F0}"/>
    </ac:deMkLst>
    <p188:txBody>
      <a:bodyPr/>
      <a:lstStyle/>
      <a:p>
        <a:r>
          <a:rPr lang="en-AU"/>
          <a:t>https://www.google.com/url?sa=i&amp;url=https%3A%2F%2Fwww.edrawsoft.com%2Fhome-wiring-plan.html%23%3A~%3Atext%3DIn%2520this%2520article&amp;psig=AOvVaw0YPLqPPJ0FY9Ad79UVfBjq&amp;ust=1692057645550000&amp;source=images&amp;cd=vfe&amp;opi=89978449&amp;ved=0CBIQjhxqFwoTCPDHqons2oADFQAAAAAdAAAAABAE</a:t>
        </a:r>
      </a:p>
    </p188:txBody>
  </p188:cm>
  <p188:cm id="{D591421B-2C50-4EED-863C-75E0F7CBF5E8}" authorId="{531B9745-08CC-7FE4-A876-B377FCC271F2}" created="2023-08-14T00:02:47.786">
    <ac:deMkLst xmlns:ac="http://schemas.microsoft.com/office/drawing/2013/main/command">
      <pc:docMk xmlns:pc="http://schemas.microsoft.com/office/powerpoint/2013/main/command"/>
      <pc:sldMk xmlns:pc="http://schemas.microsoft.com/office/powerpoint/2013/main/command" cId="0" sldId="267"/>
      <ac:picMk id="6" creationId="{E015A1C1-6A20-A6EC-4ADB-5C106DF27592}"/>
    </ac:deMkLst>
    <p188:txBody>
      <a:bodyPr/>
      <a:lstStyle/>
      <a:p>
        <a:r>
          <a:rPr lang="en-AU"/>
          <a:t>https://www.google.com/url?sa=i&amp;url=https%3A%2F%2Farchitizer.com%2Fblog%2Finspiration%2Fcollections%2Fai-architecture-floor-plans-for-modern-houses-prompts-included%2F&amp;psig=AOvVaw0jpx8B1AFtwsBFWy3kpQEu&amp;ust=1692057708248000&amp;source=images&amp;cd=vfe&amp;opi=89978449&amp;ved=0CBIQjhxqFwoTCKD-jKfs2oADFQAAAAAdAAAAABAE</a:t>
        </a:r>
      </a:p>
    </p188:txBody>
  </p188:cm>
  <p188:cm id="{8BBD6305-8A06-4CDE-A79D-EECB2998B40B}" authorId="{531B9745-08CC-7FE4-A876-B377FCC271F2}" created="2023-08-14T00:05:36.111">
    <ac:deMkLst xmlns:ac="http://schemas.microsoft.com/office/drawing/2013/main/command">
      <pc:docMk xmlns:pc="http://schemas.microsoft.com/office/powerpoint/2013/main/command"/>
      <pc:sldMk xmlns:pc="http://schemas.microsoft.com/office/powerpoint/2013/main/command" cId="0" sldId="267"/>
      <ac:picMk id="7" creationId="{A3968A4A-0372-7816-CEDE-3FF5F5B0D3A5}"/>
    </ac:deMkLst>
    <p188:txBody>
      <a:bodyPr/>
      <a:lstStyle/>
      <a:p>
        <a:r>
          <a:rPr lang="en-AU"/>
          <a:t>https://www.google.com/url?sa=i&amp;url=https%3A%2F%2Fwww.polygon.com%2Fgaming%2F22763606%2Funpacking-audio-files-indie-game&amp;psig=AOvVaw1Jzb9UvtDBRm6UHKwEbTZ_&amp;ust=1692057890856000&amp;source=images&amp;cd=vfe&amp;opi=89978449&amp;ved=0CBIQjhxqFwoTCOjOif7s2oADFQAAAAAdAAAAABA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58E3C7-F6B0-EE4E-85DF-1CAEDC52CC73}" type="datetime1">
              <a:rPr lang="en-US" smtClean="0"/>
              <a:pPr/>
              <a:t>8/21/2023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F1C849-FED6-0448-ABC7-C07FBA7D942D}" type="slidenum">
              <a:rPr lang="en-US" smtClean="0"/>
              <a:pPr/>
              <a:t>‹#›</a:t>
            </a:fld>
            <a:endParaRPr lang="en-US"/>
          </a:p>
        </p:txBody>
      </p:sp>
    </p:spTree>
    <p:extLst>
      <p:ext uri="{BB962C8B-B14F-4D97-AF65-F5344CB8AC3E}">
        <p14:creationId xmlns:p14="http://schemas.microsoft.com/office/powerpoint/2010/main" val="115576133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17F51-B049-134A-8991-422FC89D0202}" type="datetime1">
              <a:rPr lang="en-US" smtClean="0"/>
              <a:pPr/>
              <a:t>8/21/2023</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2BC96D-13C6-4DBB-80A7-994A3063BBD6}" type="slidenum">
              <a:rPr lang="en-AU" smtClean="0"/>
              <a:pPr/>
              <a:t>‹#›</a:t>
            </a:fld>
            <a:endParaRPr lang="en-AU"/>
          </a:p>
        </p:txBody>
      </p:sp>
    </p:spTree>
    <p:extLst>
      <p:ext uri="{BB962C8B-B14F-4D97-AF65-F5344CB8AC3E}">
        <p14:creationId xmlns:p14="http://schemas.microsoft.com/office/powerpoint/2010/main" val="87884297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logo might not seem like an important thing to create at this early stage.</a:t>
            </a:r>
          </a:p>
          <a:p>
            <a:endParaRPr lang="en-US" baseline="0" dirty="0"/>
          </a:p>
          <a:p>
            <a:r>
              <a:rPr lang="en-US" baseline="0" dirty="0"/>
              <a:t>However, developing a “working title” brand for your project will help unify the team under a banner and the process of creating one will help you find the essential </a:t>
            </a:r>
            <a:r>
              <a:rPr lang="en-US" baseline="0" dirty="0" err="1"/>
              <a:t>flavour</a:t>
            </a:r>
            <a:r>
              <a:rPr lang="en-US" baseline="0" dirty="0"/>
              <a:t> of your game.</a:t>
            </a:r>
          </a:p>
          <a:p>
            <a:endParaRPr lang="en-US" baseline="0" dirty="0"/>
          </a:p>
          <a:p>
            <a:r>
              <a:rPr lang="en-US" baseline="0" dirty="0"/>
              <a:t>Remember that strong presentation is essential to clear communication, particularly when the subject of your communication is speculative.</a:t>
            </a:r>
          </a:p>
          <a:p>
            <a:endParaRPr lang="en-US" baseline="0" dirty="0"/>
          </a:p>
          <a:p>
            <a:r>
              <a:rPr lang="en-US" baseline="0" dirty="0"/>
              <a:t>Give the audience something to remember here. Something that captures the feel you want your project to communicate.</a:t>
            </a:r>
          </a:p>
          <a:p>
            <a:endParaRPr lang="en-US" baseline="0" dirty="0"/>
          </a:p>
          <a:p>
            <a:endParaRPr lang="en-US" dirty="0"/>
          </a:p>
        </p:txBody>
      </p:sp>
    </p:spTree>
    <p:extLst>
      <p:ext uri="{BB962C8B-B14F-4D97-AF65-F5344CB8AC3E}">
        <p14:creationId xmlns:p14="http://schemas.microsoft.com/office/powerpoint/2010/main" val="46727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Find three “ingredients” that carry</a:t>
            </a:r>
            <a:r>
              <a:rPr lang="en-US" baseline="0" dirty="0"/>
              <a:t> associations, or “</a:t>
            </a:r>
            <a:r>
              <a:rPr lang="en-US" baseline="0" dirty="0" err="1"/>
              <a:t>flavours</a:t>
            </a:r>
            <a:r>
              <a:rPr lang="en-US" baseline="0" dirty="0"/>
              <a:t>” that will help position your game in the minds of your audience.</a:t>
            </a:r>
          </a:p>
          <a:p>
            <a:endParaRPr lang="en-US" baseline="0" dirty="0"/>
          </a:p>
          <a:p>
            <a:r>
              <a:rPr lang="en-US" baseline="0" dirty="0"/>
              <a:t>These ingredients might be movies, TV shows, novels, music, apps or games. It’s a good idea to use a few different media types here, with very specific call outs to the </a:t>
            </a:r>
            <a:r>
              <a:rPr lang="en-US" baseline="0" dirty="0" err="1"/>
              <a:t>flavours</a:t>
            </a:r>
            <a:r>
              <a:rPr lang="en-US" baseline="0" dirty="0"/>
              <a:t> you want to confer on your project. Be careful if you choose to use games, as these carry inevitably subjective experiential expectations as well as </a:t>
            </a:r>
            <a:r>
              <a:rPr lang="en-US" baseline="0" dirty="0" err="1"/>
              <a:t>flavours</a:t>
            </a:r>
            <a:r>
              <a:rPr lang="en-US" baseline="0" dirty="0"/>
              <a:t>. You might want to extract the </a:t>
            </a:r>
            <a:r>
              <a:rPr lang="en-US" baseline="0" dirty="0" err="1"/>
              <a:t>humour</a:t>
            </a:r>
            <a:r>
              <a:rPr lang="en-US" baseline="0" dirty="0"/>
              <a:t> from Portal 2, but your audience will associate that ingredient with whatever their strongest memory of the experience of play was (mind-bending puzzles, first person perspective, female protagonist etc). Selectively managing these kinds of expectations is an important part of communicating your idea.</a:t>
            </a:r>
          </a:p>
          <a:p>
            <a:endParaRPr lang="en-US" baseline="0" dirty="0"/>
          </a:p>
          <a:p>
            <a:r>
              <a:rPr lang="en-US" dirty="0"/>
              <a:t>An example ingredient might be “Die Hard”. There are many </a:t>
            </a:r>
            <a:r>
              <a:rPr lang="en-US" dirty="0" err="1"/>
              <a:t>flavours</a:t>
            </a:r>
            <a:r>
              <a:rPr lang="en-US" dirty="0"/>
              <a:t> you could extract from such a well known cultural</a:t>
            </a:r>
            <a:r>
              <a:rPr lang="en-US" baseline="0" dirty="0"/>
              <a:t> </a:t>
            </a:r>
            <a:r>
              <a:rPr lang="en-US" baseline="0" dirty="0" err="1"/>
              <a:t>artefact</a:t>
            </a:r>
            <a:r>
              <a:rPr lang="en-US" baseline="0" dirty="0"/>
              <a:t>. Hostages, Sealed Building, Lone Agent might be one set. Elevator Shafts, Air-Conditioning Ducts and Fire-Escapes might be another. The first set of ingredients suggests a narrative situation that might be a setting for a game. The second suggests a suite of level design components and infers game structure and mechanics. Ideally, your collection of ingredients and </a:t>
            </a:r>
            <a:r>
              <a:rPr lang="en-US" baseline="0" dirty="0" err="1"/>
              <a:t>flavours</a:t>
            </a:r>
            <a:r>
              <a:rPr lang="en-US" baseline="0" dirty="0"/>
              <a:t> will illustrate both.</a:t>
            </a:r>
          </a:p>
          <a:p>
            <a:endParaRPr lang="en-US" baseline="0" dirty="0"/>
          </a:p>
        </p:txBody>
      </p:sp>
    </p:spTree>
    <p:extLst>
      <p:ext uri="{BB962C8B-B14F-4D97-AF65-F5344CB8AC3E}">
        <p14:creationId xmlns:p14="http://schemas.microsoft.com/office/powerpoint/2010/main" val="21395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Above is a sample scenario intended to give you an idea of the</a:t>
            </a:r>
            <a:r>
              <a:rPr lang="en-US" baseline="0" dirty="0"/>
              <a:t> areas you might need to cover with this slide.</a:t>
            </a:r>
            <a:endParaRPr lang="en-US" dirty="0"/>
          </a:p>
          <a:p>
            <a:endParaRPr lang="en-US" dirty="0"/>
          </a:p>
          <a:p>
            <a:r>
              <a:rPr lang="en-US" dirty="0"/>
              <a:t>This slide should describe the game in succinct and direct terms. After reading it, your</a:t>
            </a:r>
            <a:r>
              <a:rPr lang="en-US" baseline="0" dirty="0"/>
              <a:t> audience should understand the basic </a:t>
            </a:r>
            <a:r>
              <a:rPr lang="en-US" baseline="0" dirty="0" err="1"/>
              <a:t>gameplay</a:t>
            </a:r>
            <a:r>
              <a:rPr lang="en-US" baseline="0" dirty="0"/>
              <a:t> mechanic and the form the game will take.</a:t>
            </a:r>
            <a:endParaRPr lang="en-US" dirty="0"/>
          </a:p>
          <a:p>
            <a:endParaRPr lang="en-US" dirty="0"/>
          </a:p>
          <a:p>
            <a:r>
              <a:rPr lang="en-US" dirty="0"/>
              <a:t>Use active</a:t>
            </a:r>
            <a:r>
              <a:rPr lang="en-US" baseline="0" dirty="0"/>
              <a:t> and direct language to communicate your idea in as few words as possible. This is nuts and bolts stuff and no place for adjectival word play or narrative explication.</a:t>
            </a:r>
          </a:p>
          <a:p>
            <a:endParaRPr lang="en-US" dirty="0"/>
          </a:p>
          <a:p>
            <a:endParaRPr lang="en-US" dirty="0"/>
          </a:p>
        </p:txBody>
      </p:sp>
    </p:spTree>
    <p:extLst>
      <p:ext uri="{BB962C8B-B14F-4D97-AF65-F5344CB8AC3E}">
        <p14:creationId xmlns:p14="http://schemas.microsoft.com/office/powerpoint/2010/main" val="9998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and/or original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Ingredients and The Trailer. Use images that expand on and flesh out the</a:t>
            </a:r>
            <a:r>
              <a:rPr lang="en-US" baseline="0" dirty="0"/>
              <a:t> points your trailer hinted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this</a:t>
            </a:r>
            <a:r>
              <a:rPr lang="en-US" baseline="0" dirty="0"/>
              <a:t> slide to describe the player experience. Use active (verbs) and persuasive language to deliver the feel you want your audience to take away from your presentation. Previous slides have described the </a:t>
            </a:r>
            <a:r>
              <a:rPr lang="en-US" baseline="0" dirty="0" err="1"/>
              <a:t>exerience</a:t>
            </a:r>
            <a:r>
              <a:rPr lang="en-US" baseline="0" dirty="0"/>
              <a:t>. This one sells it.</a:t>
            </a:r>
            <a:endParaRPr lang="en-US" dirty="0"/>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Game. Use images that illustrate some of the components referenced in that slide</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descriptive but concise</a:t>
            </a:r>
            <a:r>
              <a:rPr lang="en-US" baseline="0" dirty="0"/>
              <a:t> language to explain the game world. If your game is defined by the setting or the relationships between characters, use this slide to expand on those aspects of the pitch. This, however, should be secondary and supplementary to your mechanical explanation of the project.</a:t>
            </a:r>
          </a:p>
          <a:p>
            <a:endParaRPr lang="en-US" baseline="0" dirty="0"/>
          </a:p>
          <a:p>
            <a:r>
              <a:rPr lang="en-US" baseline="0" dirty="0"/>
              <a:t>If your game has a more </a:t>
            </a:r>
            <a:r>
              <a:rPr lang="en-US" baseline="0" dirty="0" err="1"/>
              <a:t>ludic</a:t>
            </a:r>
            <a:r>
              <a:rPr lang="en-US" baseline="0" dirty="0"/>
              <a:t> and less narrative driven structure, then rename the slide and use it to explain aspects of the </a:t>
            </a:r>
            <a:r>
              <a:rPr lang="en-US" baseline="0" dirty="0" err="1"/>
              <a:t>gameplay</a:t>
            </a:r>
            <a:r>
              <a:rPr lang="en-US" baseline="0" dirty="0"/>
              <a:t> that didn’t fit in earlier slides.</a:t>
            </a:r>
          </a:p>
          <a:p>
            <a:endParaRPr lang="en-US" baseline="0" dirty="0"/>
          </a:p>
          <a:p>
            <a:endParaRPr lang="en-US" dirty="0"/>
          </a:p>
        </p:txBody>
      </p:sp>
    </p:spTree>
    <p:extLst>
      <p:ext uri="{BB962C8B-B14F-4D97-AF65-F5344CB8AC3E}">
        <p14:creationId xmlns:p14="http://schemas.microsoft.com/office/powerpoint/2010/main" val="3687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 montages of found images to create </a:t>
            </a:r>
            <a:r>
              <a:rPr lang="en-US" dirty="0" err="1"/>
              <a:t>moodboards</a:t>
            </a:r>
            <a:r>
              <a:rPr lang="en-US" dirty="0"/>
              <a:t> for your concept. Images communicate more immediately and conjure more intuitive and visceral associations in the minds of your audience.</a:t>
            </a:r>
          </a:p>
          <a:p>
            <a:endParaRPr lang="en-US" dirty="0"/>
          </a:p>
          <a:p>
            <a:r>
              <a:rPr lang="en-US" dirty="0"/>
              <a:t>Each </a:t>
            </a:r>
            <a:r>
              <a:rPr lang="en-US" dirty="0" err="1"/>
              <a:t>moodboard</a:t>
            </a:r>
            <a:r>
              <a:rPr lang="en-US" dirty="0"/>
              <a:t> should relate to the section of the document. In this case, The Experience and The Fiction. Use evoke the experience and expand on the fiction</a:t>
            </a:r>
            <a:r>
              <a:rPr lang="en-US" baseline="0" dirty="0"/>
              <a:t>.</a:t>
            </a:r>
          </a:p>
          <a:p>
            <a:endParaRPr lang="en-US" baseline="0" dirty="0"/>
          </a:p>
          <a:p>
            <a:r>
              <a:rPr lang="en-US" baseline="0" dirty="0"/>
              <a:t>Consider using </a:t>
            </a:r>
            <a:r>
              <a:rPr lang="en-US" baseline="0" dirty="0" err="1"/>
              <a:t>colour</a:t>
            </a:r>
            <a:r>
              <a:rPr lang="en-US" baseline="0" dirty="0"/>
              <a:t> and recurring visual themes to group and/or separate ideas.</a:t>
            </a:r>
          </a:p>
          <a:p>
            <a:endParaRPr lang="en-US" baseline="0" dirty="0"/>
          </a:p>
          <a:p>
            <a:r>
              <a:rPr lang="en-US" dirty="0"/>
              <a:t>Use the “</a:t>
            </a:r>
            <a:r>
              <a:rPr lang="en-US" dirty="0" err="1"/>
              <a:t>Moodboard.psd</a:t>
            </a:r>
            <a:r>
              <a:rPr lang="en-US" dirty="0"/>
              <a:t>” supplied as a base for these slides. The grid is flexible (so change it!) and designed to work with a range of images in</a:t>
            </a:r>
            <a:r>
              <a:rPr lang="en-US" baseline="0" dirty="0"/>
              <a:t> a variety of orientations and formats.</a:t>
            </a:r>
          </a:p>
          <a:p>
            <a:endParaRPr lang="en-US" baseline="0" dirty="0"/>
          </a:p>
          <a:p>
            <a:endParaRPr lang="en-US" dirty="0"/>
          </a:p>
          <a:p>
            <a:endParaRPr lang="en-US" dirty="0"/>
          </a:p>
          <a:p>
            <a:endParaRPr lang="en-US" dirty="0"/>
          </a:p>
        </p:txBody>
      </p:sp>
    </p:spTree>
    <p:extLst>
      <p:ext uri="{BB962C8B-B14F-4D97-AF65-F5344CB8AC3E}">
        <p14:creationId xmlns:p14="http://schemas.microsoft.com/office/powerpoint/2010/main" val="50975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These references are secondary to the Ingredients previously listed</a:t>
            </a:r>
            <a:r>
              <a:rPr lang="en-US" baseline="0" dirty="0"/>
              <a:t>. Consider adding media properties that didn’t make the Ingredients cut, but that are still important to an overall understanding of the </a:t>
            </a:r>
            <a:r>
              <a:rPr lang="en-US" baseline="0" dirty="0" err="1"/>
              <a:t>flavour</a:t>
            </a:r>
            <a:r>
              <a:rPr lang="en-US" baseline="0" dirty="0"/>
              <a:t> of your game.</a:t>
            </a:r>
          </a:p>
          <a:p>
            <a:endParaRPr lang="en-US" baseline="0" dirty="0"/>
          </a:p>
          <a:p>
            <a:r>
              <a:rPr lang="en-US" baseline="0" dirty="0"/>
              <a:t>References like this are useful hooks for your audience, and often inspire a sort of conspiratorial complicity between presenter and audience.</a:t>
            </a:r>
          </a:p>
          <a:p>
            <a:endParaRPr lang="en-US" baseline="0" dirty="0"/>
          </a:p>
          <a:p>
            <a:r>
              <a:rPr lang="en-US" dirty="0"/>
              <a:t>This is about bringing people into your world through a shared experience.</a:t>
            </a:r>
          </a:p>
          <a:p>
            <a:endParaRPr lang="en-US"/>
          </a:p>
          <a:p>
            <a:endParaRPr lang="en-US" dirty="0"/>
          </a:p>
        </p:txBody>
      </p:sp>
    </p:spTree>
    <p:extLst>
      <p:ext uri="{BB962C8B-B14F-4D97-AF65-F5344CB8AC3E}">
        <p14:creationId xmlns:p14="http://schemas.microsoft.com/office/powerpoint/2010/main" val="1109344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7811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905522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566989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9114943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12057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91531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lvl1pPr>
              <a:defRPr cap="all" baseline="0"/>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58709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501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3173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48A87A34-81AB-432B-8DAE-1953F412C126}" type="datetimeFigureOut">
              <a:rPr lang="en-US" dirty="0"/>
              <a:t>8/21/2023</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dirty="0"/>
              <a:t>‹#›</a:t>
            </a:fld>
            <a:endParaRPr lang="en-US" dirty="0"/>
          </a:p>
        </p:txBody>
      </p:sp>
      <p:cxnSp>
        <p:nvCxnSpPr>
          <p:cNvPr id="2" name="Straight Connector 1">
            <a:extLst>
              <a:ext uri="{FF2B5EF4-FFF2-40B4-BE49-F238E27FC236}">
                <a16:creationId xmlns:a16="http://schemas.microsoft.com/office/drawing/2014/main" id="{BC3FF2D1-89C9-F377-40E3-75A5DFB373BF}"/>
              </a:ext>
            </a:extLst>
          </p:cNvPr>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744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69122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a:extLst>
              <a:ext uri="{FF2B5EF4-FFF2-40B4-BE49-F238E27FC236}">
                <a16:creationId xmlns:a16="http://schemas.microsoft.com/office/drawing/2014/main" id="{39E5FE08-87FD-6E01-1EF7-017990C3B044}"/>
              </a:ext>
            </a:extLst>
          </p:cNvPr>
          <p:cNvCxnSpPr/>
          <p:nvPr userDrawn="1"/>
        </p:nvCxnSpPr>
        <p:spPr>
          <a:xfrm>
            <a:off x="467544" y="1268760"/>
            <a:ext cx="86764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2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1991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43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2033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0451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4944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8/21/2023</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7663298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18/10/relationships/comments" Target="../comments/modernComment_10B_0.xm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9_0.xml"/><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8/10/relationships/comments" Target="../comments/modernComment_10A_0.xml"/><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uilding with a white door and two cubes&#10;&#10;Description automatically generated">
            <a:extLst>
              <a:ext uri="{FF2B5EF4-FFF2-40B4-BE49-F238E27FC236}">
                <a16:creationId xmlns:a16="http://schemas.microsoft.com/office/drawing/2014/main" id="{8C8784EA-5D33-1C46-DBB0-A214DCBEEC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700" y="98045"/>
            <a:ext cx="5400600" cy="5400600"/>
          </a:xfrm>
          <a:prstGeom prst="rect">
            <a:avLst/>
          </a:prstGeom>
        </p:spPr>
      </p:pic>
      <p:sp>
        <p:nvSpPr>
          <p:cNvPr id="6" name="TextBox 5">
            <a:extLst>
              <a:ext uri="{FF2B5EF4-FFF2-40B4-BE49-F238E27FC236}">
                <a16:creationId xmlns:a16="http://schemas.microsoft.com/office/drawing/2014/main" id="{769846D1-956A-E926-CF34-6BC212BB32BE}"/>
              </a:ext>
            </a:extLst>
          </p:cNvPr>
          <p:cNvSpPr txBox="1"/>
          <p:nvPr/>
        </p:nvSpPr>
        <p:spPr>
          <a:xfrm>
            <a:off x="1939398" y="4725144"/>
            <a:ext cx="5265204" cy="1015663"/>
          </a:xfrm>
          <a:prstGeom prst="rect">
            <a:avLst/>
          </a:prstGeom>
          <a:noFill/>
        </p:spPr>
        <p:txBody>
          <a:bodyPr wrap="square" rtlCol="0">
            <a:spAutoFit/>
          </a:bodyPr>
          <a:lstStyle/>
          <a:p>
            <a:pPr algn="ctr"/>
            <a:r>
              <a:rPr lang="en-AU" sz="6000" dirty="0">
                <a:latin typeface="Arial Rounded MT Bold" panose="020F0704030504030204" pitchFamily="34" charset="0"/>
              </a:rPr>
              <a:t>GLOW HOME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INGREDIENTS </a:t>
            </a:r>
            <a:endParaRPr lang="en-AU" b="1" dirty="0"/>
          </a:p>
        </p:txBody>
      </p:sp>
      <p:sp>
        <p:nvSpPr>
          <p:cNvPr id="3" name="Content Placeholder 2"/>
          <p:cNvSpPr>
            <a:spLocks noGrp="1"/>
          </p:cNvSpPr>
          <p:nvPr>
            <p:ph idx="1"/>
          </p:nvPr>
        </p:nvSpPr>
        <p:spPr>
          <a:xfrm>
            <a:off x="2665423" y="2924944"/>
            <a:ext cx="657200" cy="864096"/>
          </a:xfrm>
        </p:spPr>
        <p:txBody>
          <a:bodyPr>
            <a:normAutofit lnSpcReduction="10000"/>
          </a:bodyPr>
          <a:lstStyle/>
          <a:p>
            <a:pPr algn="ctr">
              <a:buNone/>
            </a:pPr>
            <a:r>
              <a:rPr lang="en-AU" sz="4800" b="1" dirty="0">
                <a:solidFill>
                  <a:schemeClr val="tx2">
                    <a:lumMod val="60000"/>
                    <a:lumOff val="40000"/>
                  </a:schemeClr>
                </a:solidFill>
              </a:rPr>
              <a:t>+</a:t>
            </a:r>
          </a:p>
        </p:txBody>
      </p:sp>
      <p:sp>
        <p:nvSpPr>
          <p:cNvPr id="11" name="Content Placeholder 2"/>
          <p:cNvSpPr txBox="1">
            <a:spLocks/>
          </p:cNvSpPr>
          <p:nvPr/>
        </p:nvSpPr>
        <p:spPr>
          <a:xfrm>
            <a:off x="5825480" y="2924944"/>
            <a:ext cx="661392" cy="864096"/>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4800" b="1" i="0" u="none" strike="noStrike" kern="1200" cap="none" spc="0" normalizeH="0" baseline="0" noProof="0" dirty="0">
                <a:ln>
                  <a:noFill/>
                </a:ln>
                <a:solidFill>
                  <a:schemeClr val="tx2">
                    <a:lumMod val="60000"/>
                    <a:lumOff val="40000"/>
                  </a:schemeClr>
                </a:solidFill>
                <a:effectLst/>
                <a:uLnTx/>
                <a:uFillTx/>
                <a:latin typeface="+mn-lt"/>
                <a:ea typeface="+mn-ea"/>
                <a:cs typeface="+mn-cs"/>
              </a:rPr>
              <a:t>+</a:t>
            </a:r>
          </a:p>
        </p:txBody>
      </p:sp>
      <p:sp>
        <p:nvSpPr>
          <p:cNvPr id="14" name="TextBox 13"/>
          <p:cNvSpPr txBox="1"/>
          <p:nvPr/>
        </p:nvSpPr>
        <p:spPr>
          <a:xfrm>
            <a:off x="573658" y="4797787"/>
            <a:ext cx="1877110" cy="1292662"/>
          </a:xfrm>
          <a:prstGeom prst="rect">
            <a:avLst/>
          </a:prstGeom>
          <a:noFill/>
        </p:spPr>
        <p:txBody>
          <a:bodyPr wrap="square" rtlCol="0">
            <a:spAutoFit/>
          </a:bodyPr>
          <a:lstStyle/>
          <a:p>
            <a:pPr algn="ctr"/>
            <a:r>
              <a:rPr lang="en-AU" dirty="0">
                <a:solidFill>
                  <a:schemeClr val="tx2"/>
                </a:solidFill>
              </a:rPr>
              <a:t>Puzzle Game</a:t>
            </a:r>
          </a:p>
          <a:p>
            <a:pPr algn="ctr"/>
            <a:endParaRPr lang="en-AU" dirty="0">
              <a:solidFill>
                <a:schemeClr val="tx2"/>
              </a:solidFill>
            </a:endParaRPr>
          </a:p>
          <a:p>
            <a:pPr algn="ctr"/>
            <a:r>
              <a:rPr lang="en-AU" dirty="0">
                <a:solidFill>
                  <a:schemeClr val="tx2"/>
                </a:solidFill>
              </a:rPr>
              <a:t>Low Poly</a:t>
            </a:r>
            <a:endParaRPr lang="en-AU" dirty="0"/>
          </a:p>
          <a:p>
            <a:pPr algn="ctr"/>
            <a:endParaRPr lang="en-AU" sz="1200" dirty="0"/>
          </a:p>
          <a:p>
            <a:pPr algn="ctr"/>
            <a:endParaRPr lang="en-AU" sz="1200" dirty="0"/>
          </a:p>
        </p:txBody>
      </p:sp>
      <p:sp>
        <p:nvSpPr>
          <p:cNvPr id="15" name="TextBox 14"/>
          <p:cNvSpPr txBox="1"/>
          <p:nvPr/>
        </p:nvSpPr>
        <p:spPr>
          <a:xfrm>
            <a:off x="3254896" y="4797787"/>
            <a:ext cx="2634208" cy="1200329"/>
          </a:xfrm>
          <a:prstGeom prst="rect">
            <a:avLst/>
          </a:prstGeom>
          <a:noFill/>
        </p:spPr>
        <p:txBody>
          <a:bodyPr wrap="square" rtlCol="0">
            <a:spAutoFit/>
          </a:bodyPr>
          <a:lstStyle/>
          <a:p>
            <a:pPr algn="ctr"/>
            <a:r>
              <a:rPr lang="en-AU" dirty="0">
                <a:solidFill>
                  <a:schemeClr val="tx2"/>
                </a:solidFill>
              </a:rPr>
              <a:t>Isometric Environment</a:t>
            </a:r>
          </a:p>
          <a:p>
            <a:pPr algn="ctr"/>
            <a:endParaRPr lang="en-AU" dirty="0">
              <a:solidFill>
                <a:schemeClr val="tx2"/>
              </a:solidFill>
            </a:endParaRPr>
          </a:p>
          <a:p>
            <a:pPr algn="ctr"/>
            <a:r>
              <a:rPr lang="en-AU" dirty="0">
                <a:solidFill>
                  <a:schemeClr val="tx2"/>
                </a:solidFill>
              </a:rPr>
              <a:t>Interactive Household Appliances</a:t>
            </a:r>
            <a:endParaRPr lang="en-AU" dirty="0"/>
          </a:p>
        </p:txBody>
      </p:sp>
      <p:sp>
        <p:nvSpPr>
          <p:cNvPr id="16" name="TextBox 15"/>
          <p:cNvSpPr txBox="1"/>
          <p:nvPr/>
        </p:nvSpPr>
        <p:spPr>
          <a:xfrm>
            <a:off x="6588224" y="4798849"/>
            <a:ext cx="2304256" cy="1661993"/>
          </a:xfrm>
          <a:prstGeom prst="rect">
            <a:avLst/>
          </a:prstGeom>
          <a:noFill/>
        </p:spPr>
        <p:txBody>
          <a:bodyPr wrap="square" rtlCol="0">
            <a:spAutoFit/>
          </a:bodyPr>
          <a:lstStyle/>
          <a:p>
            <a:pPr algn="ctr"/>
            <a:r>
              <a:rPr lang="en-AU" dirty="0">
                <a:solidFill>
                  <a:schemeClr val="tx2"/>
                </a:solidFill>
              </a:rPr>
              <a:t>Indirect Communication (Icons &amp; Speech Bubbles)</a:t>
            </a:r>
          </a:p>
          <a:p>
            <a:pPr algn="ctr"/>
            <a:endParaRPr lang="en-AU" dirty="0">
              <a:solidFill>
                <a:schemeClr val="tx2"/>
              </a:solidFill>
            </a:endParaRPr>
          </a:p>
          <a:p>
            <a:pPr algn="ctr"/>
            <a:r>
              <a:rPr lang="en-AU" dirty="0">
                <a:solidFill>
                  <a:schemeClr val="tx2"/>
                </a:solidFill>
              </a:rPr>
              <a:t>Management Sim</a:t>
            </a:r>
          </a:p>
          <a:p>
            <a:pPr algn="ctr"/>
            <a:endParaRPr lang="en-AU" sz="1200" dirty="0"/>
          </a:p>
        </p:txBody>
      </p:sp>
      <p:pic>
        <p:nvPicPr>
          <p:cNvPr id="5" name="Picture 4" descr="A room with a hammock in it&#10;&#10;Description automatically generated">
            <a:extLst>
              <a:ext uri="{FF2B5EF4-FFF2-40B4-BE49-F238E27FC236}">
                <a16:creationId xmlns:a16="http://schemas.microsoft.com/office/drawing/2014/main" id="{BC5D7BAD-AB6D-5F46-F014-7A56AB76F5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879" r="14778"/>
          <a:stretch/>
        </p:blipFill>
        <p:spPr>
          <a:xfrm>
            <a:off x="346285" y="2430437"/>
            <a:ext cx="2331857" cy="1864667"/>
          </a:xfrm>
          <a:prstGeom prst="rect">
            <a:avLst/>
          </a:prstGeom>
        </p:spPr>
      </p:pic>
      <p:pic>
        <p:nvPicPr>
          <p:cNvPr id="7" name="Picture 6" descr="A video game screen shot&#10;&#10;Description automatically generated">
            <a:extLst>
              <a:ext uri="{FF2B5EF4-FFF2-40B4-BE49-F238E27FC236}">
                <a16:creationId xmlns:a16="http://schemas.microsoft.com/office/drawing/2014/main" id="{80289FC4-CD0E-0777-1C57-1FA91C9EFF3B}"/>
              </a:ext>
            </a:extLst>
          </p:cNvPr>
          <p:cNvPicPr>
            <a:picLocks noChangeAspect="1"/>
          </p:cNvPicPr>
          <p:nvPr/>
        </p:nvPicPr>
        <p:blipFill rotWithShape="1">
          <a:blip r:embed="rId5">
            <a:extLst>
              <a:ext uri="{28A0092B-C50C-407E-A947-70E740481C1C}">
                <a14:useLocalDpi xmlns:a14="http://schemas.microsoft.com/office/drawing/2010/main" val="0"/>
              </a:ext>
            </a:extLst>
          </a:blip>
          <a:srcRect l="25190"/>
          <a:stretch/>
        </p:blipFill>
        <p:spPr>
          <a:xfrm>
            <a:off x="3322623" y="2430437"/>
            <a:ext cx="2483598" cy="1864667"/>
          </a:xfrm>
          <a:prstGeom prst="rect">
            <a:avLst/>
          </a:prstGeom>
        </p:spPr>
      </p:pic>
      <p:sp>
        <p:nvSpPr>
          <p:cNvPr id="13" name="TextBox 12">
            <a:extLst>
              <a:ext uri="{FF2B5EF4-FFF2-40B4-BE49-F238E27FC236}">
                <a16:creationId xmlns:a16="http://schemas.microsoft.com/office/drawing/2014/main" id="{F10C407B-FA6B-090C-7C39-F1BCE4E07E95}"/>
              </a:ext>
            </a:extLst>
          </p:cNvPr>
          <p:cNvSpPr txBox="1"/>
          <p:nvPr/>
        </p:nvSpPr>
        <p:spPr>
          <a:xfrm>
            <a:off x="629297" y="4295104"/>
            <a:ext cx="1765831" cy="307777"/>
          </a:xfrm>
          <a:prstGeom prst="rect">
            <a:avLst/>
          </a:prstGeom>
          <a:noFill/>
        </p:spPr>
        <p:txBody>
          <a:bodyPr wrap="square" rtlCol="0">
            <a:spAutoFit/>
          </a:bodyPr>
          <a:lstStyle/>
          <a:p>
            <a:pPr algn="ctr"/>
            <a:r>
              <a:rPr lang="en-GB" sz="1400" dirty="0" err="1">
                <a:solidFill>
                  <a:schemeClr val="tx2"/>
                </a:solidFill>
              </a:rPr>
              <a:t>Moncage</a:t>
            </a:r>
            <a:endParaRPr lang="en-AU" sz="1400" dirty="0">
              <a:solidFill>
                <a:schemeClr val="tx2"/>
              </a:solidFill>
            </a:endParaRPr>
          </a:p>
        </p:txBody>
      </p:sp>
      <p:sp>
        <p:nvSpPr>
          <p:cNvPr id="18" name="TextBox 17">
            <a:extLst>
              <a:ext uri="{FF2B5EF4-FFF2-40B4-BE49-F238E27FC236}">
                <a16:creationId xmlns:a16="http://schemas.microsoft.com/office/drawing/2014/main" id="{FED4F29A-DAB6-5129-69C6-584E938E3C49}"/>
              </a:ext>
            </a:extLst>
          </p:cNvPr>
          <p:cNvSpPr txBox="1"/>
          <p:nvPr/>
        </p:nvSpPr>
        <p:spPr>
          <a:xfrm>
            <a:off x="3689084" y="4295104"/>
            <a:ext cx="1765831" cy="307777"/>
          </a:xfrm>
          <a:prstGeom prst="rect">
            <a:avLst/>
          </a:prstGeom>
          <a:noFill/>
        </p:spPr>
        <p:txBody>
          <a:bodyPr wrap="square" rtlCol="0">
            <a:spAutoFit/>
          </a:bodyPr>
          <a:lstStyle/>
          <a:p>
            <a:pPr algn="ctr"/>
            <a:r>
              <a:rPr lang="en-GB" sz="1400" dirty="0" err="1">
                <a:solidFill>
                  <a:schemeClr val="tx2"/>
                </a:solidFill>
              </a:rPr>
              <a:t>Roombo</a:t>
            </a:r>
            <a:r>
              <a:rPr lang="en-GB" sz="1400" dirty="0">
                <a:solidFill>
                  <a:schemeClr val="tx2"/>
                </a:solidFill>
              </a:rPr>
              <a:t>: First Blood</a:t>
            </a:r>
            <a:endParaRPr lang="en-AU" sz="1400" dirty="0">
              <a:solidFill>
                <a:schemeClr val="tx2"/>
              </a:solidFill>
            </a:endParaRPr>
          </a:p>
        </p:txBody>
      </p:sp>
      <p:sp>
        <p:nvSpPr>
          <p:cNvPr id="19" name="TextBox 18">
            <a:extLst>
              <a:ext uri="{FF2B5EF4-FFF2-40B4-BE49-F238E27FC236}">
                <a16:creationId xmlns:a16="http://schemas.microsoft.com/office/drawing/2014/main" id="{52270347-2D53-872C-308F-C9E0B2259193}"/>
              </a:ext>
            </a:extLst>
          </p:cNvPr>
          <p:cNvSpPr txBox="1"/>
          <p:nvPr/>
        </p:nvSpPr>
        <p:spPr>
          <a:xfrm>
            <a:off x="6839772" y="4295103"/>
            <a:ext cx="1765831" cy="307777"/>
          </a:xfrm>
          <a:prstGeom prst="rect">
            <a:avLst/>
          </a:prstGeom>
          <a:noFill/>
        </p:spPr>
        <p:txBody>
          <a:bodyPr wrap="square" rtlCol="0">
            <a:spAutoFit/>
          </a:bodyPr>
          <a:lstStyle/>
          <a:p>
            <a:pPr algn="ctr"/>
            <a:r>
              <a:rPr lang="en-GB" sz="1400" dirty="0">
                <a:solidFill>
                  <a:schemeClr val="tx2"/>
                </a:solidFill>
              </a:rPr>
              <a:t>The Sims </a:t>
            </a:r>
            <a:endParaRPr lang="en-AU" sz="1400" dirty="0">
              <a:solidFill>
                <a:schemeClr val="tx2"/>
              </a:solidFill>
            </a:endParaRPr>
          </a:p>
        </p:txBody>
      </p:sp>
      <p:pic>
        <p:nvPicPr>
          <p:cNvPr id="4" name="Picture 3">
            <a:extLst>
              <a:ext uri="{FF2B5EF4-FFF2-40B4-BE49-F238E27FC236}">
                <a16:creationId xmlns:a16="http://schemas.microsoft.com/office/drawing/2014/main" id="{9A0E806F-2F3B-DDB0-4396-3CF240A9C835}"/>
              </a:ext>
            </a:extLst>
          </p:cNvPr>
          <p:cNvPicPr>
            <a:picLocks noChangeAspect="1"/>
          </p:cNvPicPr>
          <p:nvPr/>
        </p:nvPicPr>
        <p:blipFill>
          <a:blip r:embed="rId6"/>
          <a:stretch>
            <a:fillRect/>
          </a:stretch>
        </p:blipFill>
        <p:spPr>
          <a:xfrm>
            <a:off x="6450022" y="2504168"/>
            <a:ext cx="2758763" cy="1705647"/>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GAME</a:t>
            </a:r>
            <a:endParaRPr lang="en-AU" b="1" dirty="0"/>
          </a:p>
        </p:txBody>
      </p:sp>
      <p:sp>
        <p:nvSpPr>
          <p:cNvPr id="3" name="Content Placeholder 2"/>
          <p:cNvSpPr>
            <a:spLocks noGrp="1"/>
          </p:cNvSpPr>
          <p:nvPr>
            <p:ph idx="1"/>
          </p:nvPr>
        </p:nvSpPr>
        <p:spPr>
          <a:xfrm>
            <a:off x="457200" y="1600200"/>
            <a:ext cx="8229600" cy="4876800"/>
          </a:xfrm>
        </p:spPr>
        <p:txBody>
          <a:bodyPr>
            <a:normAutofit fontScale="85000" lnSpcReduction="10000"/>
          </a:bodyPr>
          <a:lstStyle/>
          <a:p>
            <a:pPr lvl="1">
              <a:buNone/>
            </a:pPr>
            <a:r>
              <a:rPr lang="en-AU" dirty="0">
                <a:solidFill>
                  <a:schemeClr val="tx2"/>
                </a:solidFill>
              </a:rPr>
              <a:t>Single Player, 3D puzzle adventure game</a:t>
            </a:r>
          </a:p>
          <a:p>
            <a:pPr lvl="2">
              <a:buNone/>
            </a:pPr>
            <a:r>
              <a:rPr lang="en-AU" dirty="0">
                <a:solidFill>
                  <a:schemeClr val="bg1"/>
                </a:solidFill>
              </a:rPr>
              <a:t>Play as a house management AI.</a:t>
            </a:r>
          </a:p>
          <a:p>
            <a:pPr lvl="2">
              <a:buNone/>
            </a:pPr>
            <a:endParaRPr lang="en-AU" dirty="0">
              <a:solidFill>
                <a:schemeClr val="tx2"/>
              </a:solidFill>
            </a:endParaRPr>
          </a:p>
          <a:p>
            <a:pPr lvl="1">
              <a:buNone/>
            </a:pPr>
            <a:r>
              <a:rPr lang="en-AU" dirty="0">
                <a:solidFill>
                  <a:schemeClr val="tx2"/>
                </a:solidFill>
              </a:rPr>
              <a:t>Environmental manipulation</a:t>
            </a:r>
          </a:p>
          <a:p>
            <a:pPr lvl="2">
              <a:buNone/>
            </a:pPr>
            <a:r>
              <a:rPr lang="en-AU" dirty="0">
                <a:solidFill>
                  <a:schemeClr val="bg1"/>
                </a:solidFill>
              </a:rPr>
              <a:t>Manage electronics that have an impact on the environment. </a:t>
            </a:r>
          </a:p>
          <a:p>
            <a:pPr lvl="2">
              <a:buNone/>
            </a:pPr>
            <a:r>
              <a:rPr lang="en-AU" dirty="0">
                <a:solidFill>
                  <a:schemeClr val="bg1"/>
                </a:solidFill>
              </a:rPr>
              <a:t>Manipulate actions and reactions via connected appliances.</a:t>
            </a:r>
          </a:p>
          <a:p>
            <a:pPr lvl="2">
              <a:buNone/>
            </a:pPr>
            <a:r>
              <a:rPr lang="en-AU" dirty="0">
                <a:solidFill>
                  <a:schemeClr val="bg1"/>
                </a:solidFill>
              </a:rPr>
              <a:t>The environment is a character. Levels develop in complexity.</a:t>
            </a:r>
          </a:p>
          <a:p>
            <a:pPr lvl="2">
              <a:buNone/>
            </a:pPr>
            <a:endParaRPr lang="en-AU" dirty="0">
              <a:solidFill>
                <a:srgbClr val="4F81BD"/>
              </a:solidFill>
            </a:endParaRPr>
          </a:p>
          <a:p>
            <a:pPr lvl="1">
              <a:buNone/>
            </a:pPr>
            <a:r>
              <a:rPr lang="en-AU" dirty="0">
                <a:solidFill>
                  <a:schemeClr val="tx2"/>
                </a:solidFill>
              </a:rPr>
              <a:t>Common objectives / opposing mechanics</a:t>
            </a:r>
          </a:p>
          <a:p>
            <a:pPr lvl="2">
              <a:buNone/>
            </a:pPr>
            <a:r>
              <a:rPr lang="en-AU" dirty="0">
                <a:solidFill>
                  <a:schemeClr val="bg1"/>
                </a:solidFill>
              </a:rPr>
              <a:t>Manage the house by appeasing homeowner’s needs and wants to expand electrical connectivity.</a:t>
            </a:r>
          </a:p>
          <a:p>
            <a:pPr lvl="2">
              <a:buNone/>
            </a:pPr>
            <a:r>
              <a:rPr lang="en-AU" dirty="0">
                <a:solidFill>
                  <a:schemeClr val="bg1"/>
                </a:solidFill>
              </a:rPr>
              <a:t>Influence homeowner’s story through interactions with visitors.</a:t>
            </a:r>
          </a:p>
          <a:p>
            <a:pPr lvl="2">
              <a:buNone/>
            </a:pPr>
            <a:endParaRPr lang="en-AU" dirty="0">
              <a:solidFill>
                <a:schemeClr val="tx2"/>
              </a:solidFill>
            </a:endParaRPr>
          </a:p>
          <a:p>
            <a:pPr lvl="1">
              <a:buNone/>
            </a:pPr>
            <a:r>
              <a:rPr lang="en-AU" dirty="0">
                <a:solidFill>
                  <a:schemeClr val="tx2"/>
                </a:solidFill>
              </a:rPr>
              <a:t>Developed in Unity for PC</a:t>
            </a:r>
          </a:p>
          <a:p>
            <a:pPr lvl="1">
              <a:buNone/>
            </a:pPr>
            <a:r>
              <a:rPr lang="en-AU" dirty="0">
                <a:solidFill>
                  <a:srgbClr val="4F81BD"/>
                </a:solidFill>
              </a:rPr>
              <a:t>		</a:t>
            </a:r>
            <a:r>
              <a:rPr lang="en-AU" dirty="0">
                <a:solidFill>
                  <a:schemeClr val="bg1"/>
                </a:solidFill>
              </a:rPr>
              <a:t>Keyboard and mouse as the method of interaction with the game.</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E61590-9959-1D24-B2B5-AE0958AD7D0E}"/>
              </a:ext>
            </a:extLst>
          </p:cNvPr>
          <p:cNvPicPr>
            <a:picLocks noChangeAspect="1"/>
          </p:cNvPicPr>
          <p:nvPr/>
        </p:nvPicPr>
        <p:blipFill>
          <a:blip r:embed="rId4"/>
          <a:stretch>
            <a:fillRect/>
          </a:stretch>
        </p:blipFill>
        <p:spPr>
          <a:xfrm>
            <a:off x="-36012" y="0"/>
            <a:ext cx="4942872" cy="4748959"/>
          </a:xfrm>
          <a:prstGeom prst="rect">
            <a:avLst/>
          </a:prstGeom>
        </p:spPr>
      </p:pic>
      <p:pic>
        <p:nvPicPr>
          <p:cNvPr id="9" name="Picture 8">
            <a:extLst>
              <a:ext uri="{FF2B5EF4-FFF2-40B4-BE49-F238E27FC236}">
                <a16:creationId xmlns:a16="http://schemas.microsoft.com/office/drawing/2014/main" id="{95AA800D-63C1-5F1C-D06D-49CF93A25DFB}"/>
              </a:ext>
            </a:extLst>
          </p:cNvPr>
          <p:cNvPicPr>
            <a:picLocks noChangeAspect="1"/>
          </p:cNvPicPr>
          <p:nvPr/>
        </p:nvPicPr>
        <p:blipFill>
          <a:blip r:embed="rId5"/>
          <a:stretch>
            <a:fillRect/>
          </a:stretch>
        </p:blipFill>
        <p:spPr>
          <a:xfrm>
            <a:off x="-36012" y="4149080"/>
            <a:ext cx="4648748" cy="2614921"/>
          </a:xfrm>
          <a:prstGeom prst="rect">
            <a:avLst/>
          </a:prstGeom>
        </p:spPr>
      </p:pic>
      <p:pic>
        <p:nvPicPr>
          <p:cNvPr id="4" name="Picture 3">
            <a:extLst>
              <a:ext uri="{FF2B5EF4-FFF2-40B4-BE49-F238E27FC236}">
                <a16:creationId xmlns:a16="http://schemas.microsoft.com/office/drawing/2014/main" id="{4FCBCFB8-0110-82EB-2C26-F9371DEC7AF7}"/>
              </a:ext>
            </a:extLst>
          </p:cNvPr>
          <p:cNvPicPr>
            <a:picLocks noChangeAspect="1"/>
          </p:cNvPicPr>
          <p:nvPr/>
        </p:nvPicPr>
        <p:blipFill>
          <a:blip r:embed="rId6"/>
          <a:stretch>
            <a:fillRect/>
          </a:stretch>
        </p:blipFill>
        <p:spPr>
          <a:xfrm>
            <a:off x="4906860" y="-450312"/>
            <a:ext cx="4228389" cy="2466560"/>
          </a:xfrm>
          <a:prstGeom prst="rect">
            <a:avLst/>
          </a:prstGeom>
        </p:spPr>
      </p:pic>
      <p:pic>
        <p:nvPicPr>
          <p:cNvPr id="6" name="Picture 5">
            <a:extLst>
              <a:ext uri="{FF2B5EF4-FFF2-40B4-BE49-F238E27FC236}">
                <a16:creationId xmlns:a16="http://schemas.microsoft.com/office/drawing/2014/main" id="{E015A1C1-6A20-A6EC-4ADB-5C106DF27592}"/>
              </a:ext>
            </a:extLst>
          </p:cNvPr>
          <p:cNvPicPr>
            <a:picLocks noChangeAspect="1"/>
          </p:cNvPicPr>
          <p:nvPr/>
        </p:nvPicPr>
        <p:blipFill>
          <a:blip r:embed="rId7"/>
          <a:stretch>
            <a:fillRect/>
          </a:stretch>
        </p:blipFill>
        <p:spPr>
          <a:xfrm>
            <a:off x="4614476" y="4596528"/>
            <a:ext cx="4526478" cy="2261471"/>
          </a:xfrm>
          <a:prstGeom prst="rect">
            <a:avLst/>
          </a:prstGeom>
        </p:spPr>
      </p:pic>
      <p:pic>
        <p:nvPicPr>
          <p:cNvPr id="7" name="Picture 6">
            <a:extLst>
              <a:ext uri="{FF2B5EF4-FFF2-40B4-BE49-F238E27FC236}">
                <a16:creationId xmlns:a16="http://schemas.microsoft.com/office/drawing/2014/main" id="{A3968A4A-0372-7816-CEDE-3FF5F5B0D3A5}"/>
              </a:ext>
            </a:extLst>
          </p:cNvPr>
          <p:cNvPicPr>
            <a:picLocks noChangeAspect="1"/>
          </p:cNvPicPr>
          <p:nvPr/>
        </p:nvPicPr>
        <p:blipFill>
          <a:blip r:embed="rId8"/>
          <a:stretch>
            <a:fillRect/>
          </a:stretch>
        </p:blipFill>
        <p:spPr>
          <a:xfrm>
            <a:off x="4572000" y="1685616"/>
            <a:ext cx="4572000" cy="2925264"/>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THE EXPERIENCE </a:t>
            </a:r>
            <a:endParaRPr lang="en-AU" b="1" dirty="0"/>
          </a:p>
        </p:txBody>
      </p:sp>
      <p:sp>
        <p:nvSpPr>
          <p:cNvPr id="5" name="Content Placeholder 4"/>
          <p:cNvSpPr>
            <a:spLocks noGrp="1"/>
          </p:cNvSpPr>
          <p:nvPr>
            <p:ph idx="1"/>
          </p:nvPr>
        </p:nvSpPr>
        <p:spPr/>
        <p:txBody>
          <a:bodyPr>
            <a:normAutofit fontScale="92500" lnSpcReduction="20000"/>
          </a:bodyPr>
          <a:lstStyle/>
          <a:p>
            <a:pPr lvl="1">
              <a:buNone/>
            </a:pPr>
            <a:r>
              <a:rPr lang="en-AU" dirty="0">
                <a:solidFill>
                  <a:schemeClr val="tx2"/>
                </a:solidFill>
              </a:rPr>
              <a:t>Connecting / activating / deactivating / managing / influencing</a:t>
            </a:r>
          </a:p>
          <a:p>
            <a:pPr lvl="1">
              <a:buNone/>
            </a:pPr>
            <a:endParaRPr lang="en-AU" dirty="0">
              <a:solidFill>
                <a:schemeClr val="tx2"/>
              </a:solidFill>
            </a:endParaRPr>
          </a:p>
          <a:p>
            <a:pPr lvl="1">
              <a:buNone/>
            </a:pPr>
            <a:r>
              <a:rPr lang="en-AU" dirty="0">
                <a:solidFill>
                  <a:schemeClr val="tx2"/>
                </a:solidFill>
              </a:rPr>
              <a:t>Interact with the environment to appease inhabitants</a:t>
            </a:r>
          </a:p>
          <a:p>
            <a:pPr lvl="1">
              <a:buNone/>
            </a:pPr>
            <a:r>
              <a:rPr lang="en-AU" dirty="0">
                <a:solidFill>
                  <a:schemeClr val="tx2"/>
                </a:solidFill>
              </a:rPr>
              <a:t>		</a:t>
            </a:r>
            <a:r>
              <a:rPr lang="en-AU" dirty="0">
                <a:solidFill>
                  <a:schemeClr val="bg1"/>
                </a:solidFill>
              </a:rPr>
              <a:t>Master the appliances and interactions.</a:t>
            </a:r>
          </a:p>
          <a:p>
            <a:pPr lvl="1">
              <a:buNone/>
            </a:pPr>
            <a:r>
              <a:rPr lang="en-AU" dirty="0">
                <a:solidFill>
                  <a:schemeClr val="bg1"/>
                </a:solidFill>
              </a:rPr>
              <a:t>		Maintain contentment in the household to advance connectivity &amp; 	progress story.</a:t>
            </a:r>
          </a:p>
          <a:p>
            <a:pPr lvl="2">
              <a:buNone/>
            </a:pPr>
            <a:endParaRPr lang="en-AU" dirty="0">
              <a:solidFill>
                <a:schemeClr val="bg1"/>
              </a:solidFill>
            </a:endParaRPr>
          </a:p>
          <a:p>
            <a:pPr lvl="1">
              <a:buNone/>
            </a:pPr>
            <a:r>
              <a:rPr lang="en-AU" dirty="0">
                <a:solidFill>
                  <a:schemeClr val="tx2"/>
                </a:solidFill>
              </a:rPr>
              <a:t>Understand the relationships between the house and humans</a:t>
            </a:r>
          </a:p>
          <a:p>
            <a:pPr lvl="1">
              <a:buNone/>
            </a:pPr>
            <a:r>
              <a:rPr lang="en-AU" dirty="0">
                <a:solidFill>
                  <a:schemeClr val="tx2"/>
                </a:solidFill>
              </a:rPr>
              <a:t>	</a:t>
            </a:r>
            <a:r>
              <a:rPr lang="en-AU" dirty="0">
                <a:solidFill>
                  <a:schemeClr val="bg1"/>
                </a:solidFill>
              </a:rPr>
              <a:t>	Discover which electrical connections interrupt others.</a:t>
            </a:r>
          </a:p>
          <a:p>
            <a:pPr lvl="1">
              <a:buNone/>
            </a:pPr>
            <a:r>
              <a:rPr lang="en-AU" dirty="0">
                <a:solidFill>
                  <a:schemeClr val="bg1"/>
                </a:solidFill>
              </a:rPr>
              <a:t>		Balance needs &amp; desires with power &amp; connection allowances.</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E3BA9C-134A-6899-03C2-DA3DD4BFAC64}"/>
              </a:ext>
            </a:extLst>
          </p:cNvPr>
          <p:cNvPicPr>
            <a:picLocks noChangeAspect="1"/>
          </p:cNvPicPr>
          <p:nvPr/>
        </p:nvPicPr>
        <p:blipFill>
          <a:blip r:embed="rId4"/>
          <a:stretch>
            <a:fillRect/>
          </a:stretch>
        </p:blipFill>
        <p:spPr>
          <a:xfrm>
            <a:off x="5825378" y="3181734"/>
            <a:ext cx="4932040" cy="3676266"/>
          </a:xfrm>
          <a:prstGeom prst="rect">
            <a:avLst/>
          </a:prstGeom>
        </p:spPr>
      </p:pic>
      <p:pic>
        <p:nvPicPr>
          <p:cNvPr id="4" name="Picture 3">
            <a:extLst>
              <a:ext uri="{FF2B5EF4-FFF2-40B4-BE49-F238E27FC236}">
                <a16:creationId xmlns:a16="http://schemas.microsoft.com/office/drawing/2014/main" id="{7D72999F-EC95-8C39-8C34-773FD993900A}"/>
              </a:ext>
            </a:extLst>
          </p:cNvPr>
          <p:cNvPicPr>
            <a:picLocks noChangeAspect="1"/>
          </p:cNvPicPr>
          <p:nvPr/>
        </p:nvPicPr>
        <p:blipFill>
          <a:blip r:embed="rId5"/>
          <a:stretch>
            <a:fillRect/>
          </a:stretch>
        </p:blipFill>
        <p:spPr>
          <a:xfrm>
            <a:off x="3719398" y="0"/>
            <a:ext cx="5419689" cy="3212976"/>
          </a:xfrm>
          <a:prstGeom prst="rect">
            <a:avLst/>
          </a:prstGeom>
        </p:spPr>
      </p:pic>
      <p:pic>
        <p:nvPicPr>
          <p:cNvPr id="9" name="Picture 8">
            <a:extLst>
              <a:ext uri="{FF2B5EF4-FFF2-40B4-BE49-F238E27FC236}">
                <a16:creationId xmlns:a16="http://schemas.microsoft.com/office/drawing/2014/main" id="{F8A17C48-9987-3BEF-8BFA-FB504A44A630}"/>
              </a:ext>
            </a:extLst>
          </p:cNvPr>
          <p:cNvPicPr>
            <a:picLocks noChangeAspect="1"/>
          </p:cNvPicPr>
          <p:nvPr/>
        </p:nvPicPr>
        <p:blipFill>
          <a:blip r:embed="rId6"/>
          <a:stretch>
            <a:fillRect/>
          </a:stretch>
        </p:blipFill>
        <p:spPr>
          <a:xfrm>
            <a:off x="0" y="3164430"/>
            <a:ext cx="5832212" cy="3676266"/>
          </a:xfrm>
          <a:prstGeom prst="rect">
            <a:avLst/>
          </a:prstGeom>
        </p:spPr>
      </p:pic>
      <p:pic>
        <p:nvPicPr>
          <p:cNvPr id="10" name="Picture 9">
            <a:extLst>
              <a:ext uri="{FF2B5EF4-FFF2-40B4-BE49-F238E27FC236}">
                <a16:creationId xmlns:a16="http://schemas.microsoft.com/office/drawing/2014/main" id="{4873821C-94EB-31A1-D0D0-3F29F0A01CB0}"/>
              </a:ext>
            </a:extLst>
          </p:cNvPr>
          <p:cNvPicPr>
            <a:picLocks noChangeAspect="1"/>
          </p:cNvPicPr>
          <p:nvPr/>
        </p:nvPicPr>
        <p:blipFill>
          <a:blip r:embed="rId7"/>
          <a:stretch>
            <a:fillRect/>
          </a:stretch>
        </p:blipFill>
        <p:spPr>
          <a:xfrm>
            <a:off x="0" y="0"/>
            <a:ext cx="5245210" cy="3147126"/>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WORLD</a:t>
            </a:r>
            <a:endParaRPr lang="en-AU" b="1" dirty="0"/>
          </a:p>
        </p:txBody>
      </p:sp>
      <p:sp>
        <p:nvSpPr>
          <p:cNvPr id="3" name="Content Placeholder 2"/>
          <p:cNvSpPr>
            <a:spLocks noGrp="1"/>
          </p:cNvSpPr>
          <p:nvPr>
            <p:ph idx="1"/>
          </p:nvPr>
        </p:nvSpPr>
        <p:spPr>
          <a:xfrm>
            <a:off x="467544" y="1600200"/>
            <a:ext cx="8352928" cy="5029200"/>
          </a:xfrm>
        </p:spPr>
        <p:txBody>
          <a:bodyPr>
            <a:normAutofit fontScale="92500" lnSpcReduction="20000"/>
          </a:bodyPr>
          <a:lstStyle/>
          <a:p>
            <a:pPr lvl="1">
              <a:buNone/>
            </a:pPr>
            <a:r>
              <a:rPr lang="en-AU" dirty="0">
                <a:solidFill>
                  <a:schemeClr val="tx2"/>
                </a:solidFill>
              </a:rPr>
              <a:t>The setting</a:t>
            </a:r>
          </a:p>
          <a:p>
            <a:pPr lvl="2">
              <a:buNone/>
            </a:pPr>
            <a:r>
              <a:rPr lang="en-AU" dirty="0">
                <a:solidFill>
                  <a:schemeClr val="bg1"/>
                </a:solidFill>
              </a:rPr>
              <a:t>A world where AI is being developed to help maintain households and those living in it.</a:t>
            </a:r>
            <a:endParaRPr lang="en-AU" dirty="0">
              <a:solidFill>
                <a:schemeClr val="tx2"/>
              </a:solidFill>
            </a:endParaRPr>
          </a:p>
          <a:p>
            <a:pPr lvl="1">
              <a:buNone/>
            </a:pPr>
            <a:r>
              <a:rPr lang="en-AU" dirty="0">
                <a:solidFill>
                  <a:schemeClr val="tx2"/>
                </a:solidFill>
              </a:rPr>
              <a:t>The characters</a:t>
            </a:r>
          </a:p>
          <a:p>
            <a:pPr lvl="2">
              <a:buNone/>
            </a:pPr>
            <a:r>
              <a:rPr lang="en-AU" dirty="0">
                <a:solidFill>
                  <a:schemeClr val="bg1"/>
                </a:solidFill>
              </a:rPr>
              <a:t>The player (AI) </a:t>
            </a:r>
          </a:p>
          <a:p>
            <a:pPr lvl="2">
              <a:buNone/>
            </a:pPr>
            <a:r>
              <a:rPr lang="en-AU" dirty="0">
                <a:solidFill>
                  <a:schemeClr val="bg1"/>
                </a:solidFill>
              </a:rPr>
              <a:t>The homeowner</a:t>
            </a:r>
          </a:p>
          <a:p>
            <a:pPr lvl="2">
              <a:buNone/>
            </a:pPr>
            <a:r>
              <a:rPr lang="en-AU" dirty="0">
                <a:solidFill>
                  <a:schemeClr val="bg1"/>
                </a:solidFill>
              </a:rPr>
              <a:t>The homeowner’s friends/family/other visitors</a:t>
            </a:r>
            <a:endParaRPr lang="en-AU" dirty="0">
              <a:solidFill>
                <a:srgbClr val="4F81BD"/>
              </a:solidFill>
            </a:endParaRPr>
          </a:p>
          <a:p>
            <a:pPr lvl="1">
              <a:buNone/>
            </a:pPr>
            <a:r>
              <a:rPr lang="en-AU" dirty="0">
                <a:solidFill>
                  <a:schemeClr val="tx2"/>
                </a:solidFill>
              </a:rPr>
              <a:t>The scenario</a:t>
            </a:r>
          </a:p>
          <a:p>
            <a:pPr lvl="2">
              <a:buNone/>
            </a:pPr>
            <a:r>
              <a:rPr lang="en-AU" dirty="0">
                <a:solidFill>
                  <a:schemeClr val="bg1"/>
                </a:solidFill>
              </a:rPr>
              <a:t>You play as an advanced AI brought into a household. As the game progresses you observe the happenings inside the house. The people grow and spaces change whilst allowing you to interfere in their lives to a limited degree.</a:t>
            </a:r>
            <a:endParaRPr lang="en-AU" dirty="0">
              <a:solidFill>
                <a:schemeClr val="tx2"/>
              </a:solidFill>
            </a:endParaRPr>
          </a:p>
          <a:p>
            <a:pPr lvl="1">
              <a:buNone/>
            </a:pPr>
            <a:r>
              <a:rPr lang="en-AU" dirty="0">
                <a:solidFill>
                  <a:schemeClr val="tx2"/>
                </a:solidFill>
              </a:rPr>
              <a:t>The complication</a:t>
            </a:r>
          </a:p>
          <a:p>
            <a:pPr lvl="2">
              <a:buNone/>
            </a:pPr>
            <a:r>
              <a:rPr lang="en-AU" dirty="0">
                <a:solidFill>
                  <a:schemeClr val="bg1"/>
                </a:solidFill>
              </a:rPr>
              <a:t>You begin switching on lights and unlocking doors. Due to your performance the homeowners introduce more compatible appliances for you to have access too, further adding to your areas of influence</a:t>
            </a:r>
          </a:p>
          <a:p>
            <a:pPr lvl="1">
              <a:buNone/>
            </a:pPr>
            <a:endParaRPr lang="en-AU" dirty="0">
              <a:solidFill>
                <a:srgbClr val="4F81BD"/>
              </a:solidFill>
            </a:endParaRPr>
          </a:p>
          <a:p>
            <a:pPr lvl="1">
              <a:buNone/>
            </a:pPr>
            <a:endParaRPr lang="en-AU" dirty="0">
              <a:solidFill>
                <a:schemeClr val="tx2"/>
              </a:solidFill>
            </a:endParaRPr>
          </a:p>
          <a:p>
            <a:pPr lvl="1">
              <a:buNone/>
            </a:pPr>
            <a:endParaRPr lang="en-AU" dirty="0">
              <a:sym typeface="Symbol"/>
            </a:endParaRPr>
          </a:p>
          <a:p>
            <a:pPr lvl="1">
              <a:buNone/>
            </a:pPr>
            <a:endParaRPr lang="en-AU" dirty="0">
              <a:sym typeface="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19B407-9547-79F7-8A32-E996D534088B}"/>
              </a:ext>
            </a:extLst>
          </p:cNvPr>
          <p:cNvPicPr>
            <a:picLocks noChangeAspect="1"/>
          </p:cNvPicPr>
          <p:nvPr/>
        </p:nvPicPr>
        <p:blipFill>
          <a:blip r:embed="rId4"/>
          <a:stretch>
            <a:fillRect/>
          </a:stretch>
        </p:blipFill>
        <p:spPr>
          <a:xfrm>
            <a:off x="-1" y="-51574"/>
            <a:ext cx="4913693" cy="3439585"/>
          </a:xfrm>
          <a:prstGeom prst="rect">
            <a:avLst/>
          </a:prstGeom>
        </p:spPr>
      </p:pic>
      <p:pic>
        <p:nvPicPr>
          <p:cNvPr id="6" name="Picture 5">
            <a:extLst>
              <a:ext uri="{FF2B5EF4-FFF2-40B4-BE49-F238E27FC236}">
                <a16:creationId xmlns:a16="http://schemas.microsoft.com/office/drawing/2014/main" id="{B871A3A8-CC65-5D25-5E39-687D99F11CD8}"/>
              </a:ext>
            </a:extLst>
          </p:cNvPr>
          <p:cNvPicPr>
            <a:picLocks noChangeAspect="1"/>
          </p:cNvPicPr>
          <p:nvPr/>
        </p:nvPicPr>
        <p:blipFill>
          <a:blip r:embed="rId5"/>
          <a:stretch>
            <a:fillRect/>
          </a:stretch>
        </p:blipFill>
        <p:spPr>
          <a:xfrm>
            <a:off x="-76451" y="3382654"/>
            <a:ext cx="4626651" cy="3469988"/>
          </a:xfrm>
          <a:prstGeom prst="rect">
            <a:avLst/>
          </a:prstGeom>
        </p:spPr>
      </p:pic>
      <p:pic>
        <p:nvPicPr>
          <p:cNvPr id="2" name="Picture 1" descr="A house with different objects&#10;&#10;Description automatically generated with medium confidence">
            <a:extLst>
              <a:ext uri="{FF2B5EF4-FFF2-40B4-BE49-F238E27FC236}">
                <a16:creationId xmlns:a16="http://schemas.microsoft.com/office/drawing/2014/main" id="{7D07C688-0857-2EC3-6A6D-FE80A478C0EA}"/>
              </a:ext>
            </a:extLst>
          </p:cNvPr>
          <p:cNvPicPr>
            <a:picLocks noChangeAspect="1"/>
          </p:cNvPicPr>
          <p:nvPr/>
        </p:nvPicPr>
        <p:blipFill>
          <a:blip r:embed="rId6"/>
          <a:stretch>
            <a:fillRect/>
          </a:stretch>
        </p:blipFill>
        <p:spPr>
          <a:xfrm>
            <a:off x="4593801" y="2441804"/>
            <a:ext cx="4547153" cy="2685852"/>
          </a:xfrm>
          <a:prstGeom prst="rect">
            <a:avLst/>
          </a:prstGeom>
        </p:spPr>
      </p:pic>
      <p:pic>
        <p:nvPicPr>
          <p:cNvPr id="7" name="Picture 6">
            <a:extLst>
              <a:ext uri="{FF2B5EF4-FFF2-40B4-BE49-F238E27FC236}">
                <a16:creationId xmlns:a16="http://schemas.microsoft.com/office/drawing/2014/main" id="{46C32D2C-38D6-FDB2-9A99-9EBF12C11EF1}"/>
              </a:ext>
            </a:extLst>
          </p:cNvPr>
          <p:cNvPicPr>
            <a:picLocks noChangeAspect="1"/>
          </p:cNvPicPr>
          <p:nvPr/>
        </p:nvPicPr>
        <p:blipFill>
          <a:blip r:embed="rId7"/>
          <a:stretch>
            <a:fillRect/>
          </a:stretch>
        </p:blipFill>
        <p:spPr>
          <a:xfrm>
            <a:off x="6530781" y="5138543"/>
            <a:ext cx="2779474" cy="1739951"/>
          </a:xfrm>
          <a:prstGeom prst="rect">
            <a:avLst/>
          </a:prstGeom>
        </p:spPr>
      </p:pic>
      <p:pic>
        <p:nvPicPr>
          <p:cNvPr id="8" name="Picture 7">
            <a:extLst>
              <a:ext uri="{FF2B5EF4-FFF2-40B4-BE49-F238E27FC236}">
                <a16:creationId xmlns:a16="http://schemas.microsoft.com/office/drawing/2014/main" id="{5015DFA7-2EA3-FD30-A47B-6B88921A81C9}"/>
              </a:ext>
            </a:extLst>
          </p:cNvPr>
          <p:cNvPicPr>
            <a:picLocks noChangeAspect="1"/>
          </p:cNvPicPr>
          <p:nvPr/>
        </p:nvPicPr>
        <p:blipFill>
          <a:blip r:embed="rId8"/>
          <a:stretch>
            <a:fillRect/>
          </a:stretch>
        </p:blipFill>
        <p:spPr>
          <a:xfrm>
            <a:off x="4593801" y="5117648"/>
            <a:ext cx="2393715" cy="1795286"/>
          </a:xfrm>
          <a:prstGeom prst="rect">
            <a:avLst/>
          </a:prstGeom>
        </p:spPr>
      </p:pic>
      <p:pic>
        <p:nvPicPr>
          <p:cNvPr id="9" name="Picture 8">
            <a:extLst>
              <a:ext uri="{FF2B5EF4-FFF2-40B4-BE49-F238E27FC236}">
                <a16:creationId xmlns:a16="http://schemas.microsoft.com/office/drawing/2014/main" id="{0A65DBBB-0FB4-9176-2158-767C8638794B}"/>
              </a:ext>
            </a:extLst>
          </p:cNvPr>
          <p:cNvPicPr>
            <a:picLocks noChangeAspect="1"/>
          </p:cNvPicPr>
          <p:nvPr/>
        </p:nvPicPr>
        <p:blipFill>
          <a:blip r:embed="rId9"/>
          <a:stretch>
            <a:fillRect/>
          </a:stretch>
        </p:blipFill>
        <p:spPr>
          <a:xfrm>
            <a:off x="4601862" y="-88354"/>
            <a:ext cx="4572000" cy="257175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endParaRPr lang="en-AU" b="1" dirty="0"/>
          </a:p>
        </p:txBody>
      </p:sp>
      <p:sp>
        <p:nvSpPr>
          <p:cNvPr id="10" name="Content Placeholder 9"/>
          <p:cNvSpPr>
            <a:spLocks noGrp="1"/>
          </p:cNvSpPr>
          <p:nvPr>
            <p:ph sz="half" idx="1"/>
          </p:nvPr>
        </p:nvSpPr>
        <p:spPr>
          <a:xfrm>
            <a:off x="856060" y="1600200"/>
            <a:ext cx="7678340" cy="4525963"/>
          </a:xfrm>
        </p:spPr>
        <p:txBody>
          <a:bodyPr>
            <a:normAutofit fontScale="92500"/>
          </a:bodyPr>
          <a:lstStyle/>
          <a:p>
            <a:pPr>
              <a:buNone/>
            </a:pPr>
            <a:r>
              <a:rPr lang="en-AU" dirty="0">
                <a:solidFill>
                  <a:schemeClr val="tx2"/>
                </a:solidFill>
              </a:rPr>
              <a:t>Games</a:t>
            </a:r>
          </a:p>
          <a:p>
            <a:pPr>
              <a:buNone/>
            </a:pPr>
            <a:r>
              <a:rPr lang="en-AU" dirty="0">
                <a:solidFill>
                  <a:schemeClr val="bg1"/>
                </a:solidFill>
              </a:rPr>
              <a:t>Unpacking: Environment changes telling the story of the protagonist.</a:t>
            </a:r>
          </a:p>
          <a:p>
            <a:pPr>
              <a:buNone/>
            </a:pPr>
            <a:r>
              <a:rPr lang="en-AU" dirty="0">
                <a:solidFill>
                  <a:schemeClr val="bg1"/>
                </a:solidFill>
              </a:rPr>
              <a:t>The Sims: Manage and influence individuals.</a:t>
            </a:r>
          </a:p>
          <a:p>
            <a:pPr>
              <a:buNone/>
            </a:pPr>
            <a:r>
              <a:rPr lang="en-AU" dirty="0" err="1">
                <a:solidFill>
                  <a:schemeClr val="bg1"/>
                </a:solidFill>
              </a:rPr>
              <a:t>Moncage</a:t>
            </a:r>
            <a:r>
              <a:rPr lang="en-AU" dirty="0">
                <a:solidFill>
                  <a:schemeClr val="bg1"/>
                </a:solidFill>
              </a:rPr>
              <a:t>: An isometric, low-poly 3D puzzle game.</a:t>
            </a:r>
          </a:p>
          <a:p>
            <a:pPr>
              <a:buNone/>
            </a:pPr>
            <a:r>
              <a:rPr lang="en-AU" dirty="0" err="1">
                <a:solidFill>
                  <a:schemeClr val="bg1"/>
                </a:solidFill>
              </a:rPr>
              <a:t>Roombo</a:t>
            </a:r>
            <a:r>
              <a:rPr lang="en-AU" dirty="0">
                <a:solidFill>
                  <a:schemeClr val="bg1"/>
                </a:solidFill>
              </a:rPr>
              <a:t>: First Blood: Isometric with interactive household appliances.</a:t>
            </a:r>
          </a:p>
          <a:p>
            <a:pPr>
              <a:buNone/>
            </a:pPr>
            <a:r>
              <a:rPr lang="en-AU" dirty="0">
                <a:solidFill>
                  <a:schemeClr val="bg1"/>
                </a:solidFill>
              </a:rPr>
              <a:t>Beholder: Apartment management where you influence outcomes.</a:t>
            </a:r>
          </a:p>
          <a:p>
            <a:pPr>
              <a:buNone/>
            </a:pPr>
            <a:r>
              <a:rPr lang="en-AU" dirty="0">
                <a:solidFill>
                  <a:schemeClr val="bg1"/>
                </a:solidFill>
              </a:rPr>
              <a:t>Mini Metro: Advancing management/complexity.</a:t>
            </a:r>
          </a:p>
          <a:p>
            <a:pPr>
              <a:buNone/>
            </a:pPr>
            <a:endParaRPr lang="en-AU" dirty="0">
              <a:solidFill>
                <a:schemeClr val="bg1"/>
              </a:solidFill>
            </a:endParaRPr>
          </a:p>
        </p:txBody>
      </p:sp>
      <p:sp>
        <p:nvSpPr>
          <p:cNvPr id="8" name="TextBox 7"/>
          <p:cNvSpPr txBox="1"/>
          <p:nvPr/>
        </p:nvSpPr>
        <p:spPr>
          <a:xfrm>
            <a:off x="4427984" y="692696"/>
            <a:ext cx="4464496" cy="261610"/>
          </a:xfrm>
          <a:prstGeom prst="rect">
            <a:avLst/>
          </a:prstGeom>
          <a:noFill/>
        </p:spPr>
        <p:txBody>
          <a:bodyPr wrap="square" rtlCol="0">
            <a:spAutoFit/>
          </a:bodyPr>
          <a:lstStyle/>
          <a:p>
            <a:r>
              <a:rPr lang="en-AU" sz="1100" dirty="0">
                <a:solidFill>
                  <a:schemeClr val="accent1"/>
                </a:solidFill>
              </a:rPr>
              <a:t>[ Wider points of reference and inspiration  for this pitch …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4760</TotalTime>
  <Words>1369</Words>
  <Application>Microsoft Office PowerPoint</Application>
  <PresentationFormat>On-screen Show (4:3)</PresentationFormat>
  <Paragraphs>117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Rounded MT Bold</vt:lpstr>
      <vt:lpstr>Calibri</vt:lpstr>
      <vt:lpstr>Tw Cen MT</vt:lpstr>
      <vt:lpstr>Circuit</vt:lpstr>
      <vt:lpstr>PowerPoint Presentation</vt:lpstr>
      <vt:lpstr>INGREDIENTS </vt:lpstr>
      <vt:lpstr>THE GAME</vt:lpstr>
      <vt:lpstr>PowerPoint Presentation</vt:lpstr>
      <vt:lpstr>THE EXPERIENCE </vt:lpstr>
      <vt:lpstr>PowerPoint Presentation</vt:lpstr>
      <vt:lpstr>THE WORLD</vt:lpstr>
      <vt:lpstr>PowerPoint Presentation</vt:lpstr>
      <vt:lpstr>REFERENCES</vt:lpstr>
    </vt:vector>
  </TitlesOfParts>
  <Company>Bluetongue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Andrew Trevillian</dc:creator>
  <cp:lastModifiedBy>JESSICA HARMER</cp:lastModifiedBy>
  <cp:revision>288</cp:revision>
  <dcterms:created xsi:type="dcterms:W3CDTF">2013-08-11T12:07:12Z</dcterms:created>
  <dcterms:modified xsi:type="dcterms:W3CDTF">2023-08-21T00:58:12Z</dcterms:modified>
</cp:coreProperties>
</file>